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24"/>
  </p:notesMasterIdLst>
  <p:sldIdLst>
    <p:sldId id="264" r:id="rId3"/>
    <p:sldId id="292" r:id="rId4"/>
    <p:sldId id="301" r:id="rId5"/>
    <p:sldId id="282" r:id="rId6"/>
    <p:sldId id="285" r:id="rId7"/>
    <p:sldId id="270" r:id="rId8"/>
    <p:sldId id="294" r:id="rId9"/>
    <p:sldId id="302" r:id="rId10"/>
    <p:sldId id="287" r:id="rId11"/>
    <p:sldId id="305" r:id="rId12"/>
    <p:sldId id="303" r:id="rId13"/>
    <p:sldId id="298" r:id="rId14"/>
    <p:sldId id="304" r:id="rId15"/>
    <p:sldId id="295" r:id="rId16"/>
    <p:sldId id="307" r:id="rId17"/>
    <p:sldId id="306" r:id="rId18"/>
    <p:sldId id="309" r:id="rId19"/>
    <p:sldId id="308" r:id="rId20"/>
    <p:sldId id="280" r:id="rId21"/>
    <p:sldId id="299" r:id="rId22"/>
    <p:sldId id="283" r:id="rId23"/>
  </p:sldIdLst>
  <p:sldSz cx="24384000" cy="13716000"/>
  <p:notesSz cx="6950075" cy="9236075"/>
  <p:defaultTextStyle>
    <a:lvl1pPr algn="r" defTabSz="825500">
      <a:defRPr sz="3000" cap="all">
        <a:latin typeface="URW Grotesk T Light Condensed"/>
        <a:ea typeface="URW Grotesk T Light Condensed"/>
        <a:cs typeface="URW Grotesk T Light Condensed"/>
        <a:sym typeface="URW Grotesk T Light Condensed"/>
      </a:defRPr>
    </a:lvl1pPr>
    <a:lvl2pPr indent="228600" algn="r" defTabSz="825500">
      <a:defRPr sz="3000" cap="all">
        <a:latin typeface="URW Grotesk T Light Condensed"/>
        <a:ea typeface="URW Grotesk T Light Condensed"/>
        <a:cs typeface="URW Grotesk T Light Condensed"/>
        <a:sym typeface="URW Grotesk T Light Condensed"/>
      </a:defRPr>
    </a:lvl2pPr>
    <a:lvl3pPr indent="457200" algn="r" defTabSz="825500">
      <a:defRPr sz="3000" cap="all">
        <a:latin typeface="URW Grotesk T Light Condensed"/>
        <a:ea typeface="URW Grotesk T Light Condensed"/>
        <a:cs typeface="URW Grotesk T Light Condensed"/>
        <a:sym typeface="URW Grotesk T Light Condensed"/>
      </a:defRPr>
    </a:lvl3pPr>
    <a:lvl4pPr indent="685800" algn="r" defTabSz="825500">
      <a:defRPr sz="3000" cap="all">
        <a:latin typeface="URW Grotesk T Light Condensed"/>
        <a:ea typeface="URW Grotesk T Light Condensed"/>
        <a:cs typeface="URW Grotesk T Light Condensed"/>
        <a:sym typeface="URW Grotesk T Light Condensed"/>
      </a:defRPr>
    </a:lvl4pPr>
    <a:lvl5pPr indent="914400" algn="r" defTabSz="825500">
      <a:defRPr sz="3000" cap="all">
        <a:latin typeface="URW Grotesk T Light Condensed"/>
        <a:ea typeface="URW Grotesk T Light Condensed"/>
        <a:cs typeface="URW Grotesk T Light Condensed"/>
        <a:sym typeface="URW Grotesk T Light Condensed"/>
      </a:defRPr>
    </a:lvl5pPr>
    <a:lvl6pPr indent="1143000" algn="r" defTabSz="825500">
      <a:defRPr sz="3000" cap="all">
        <a:latin typeface="URW Grotesk T Light Condensed"/>
        <a:ea typeface="URW Grotesk T Light Condensed"/>
        <a:cs typeface="URW Grotesk T Light Condensed"/>
        <a:sym typeface="URW Grotesk T Light Condensed"/>
      </a:defRPr>
    </a:lvl6pPr>
    <a:lvl7pPr indent="1371600" algn="r" defTabSz="825500">
      <a:defRPr sz="3000" cap="all">
        <a:latin typeface="URW Grotesk T Light Condensed"/>
        <a:ea typeface="URW Grotesk T Light Condensed"/>
        <a:cs typeface="URW Grotesk T Light Condensed"/>
        <a:sym typeface="URW Grotesk T Light Condensed"/>
      </a:defRPr>
    </a:lvl7pPr>
    <a:lvl8pPr indent="1600200" algn="r" defTabSz="825500">
      <a:defRPr sz="3000" cap="all">
        <a:latin typeface="URW Grotesk T Light Condensed"/>
        <a:ea typeface="URW Grotesk T Light Condensed"/>
        <a:cs typeface="URW Grotesk T Light Condensed"/>
        <a:sym typeface="URW Grotesk T Light Condensed"/>
      </a:defRPr>
    </a:lvl8pPr>
    <a:lvl9pPr indent="1828800" algn="r" defTabSz="825500">
      <a:defRPr sz="3000" cap="all">
        <a:latin typeface="URW Grotesk T Light Condensed"/>
        <a:ea typeface="URW Grotesk T Light Condensed"/>
        <a:cs typeface="URW Grotesk T Light Condensed"/>
        <a:sym typeface="URW Grotesk T Light Condensed"/>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00"/>
    <a:srgbClr val="DD0000"/>
    <a:srgbClr val="F5F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0" autoAdjust="0"/>
    <p:restoredTop sz="91630" autoAdjust="0"/>
  </p:normalViewPr>
  <p:slideViewPr>
    <p:cSldViewPr snapToGrid="0" snapToObjects="1" showGuides="1">
      <p:cViewPr varScale="1">
        <p:scale>
          <a:sx n="58" d="100"/>
          <a:sy n="58" d="100"/>
        </p:scale>
        <p:origin x="102" y="126"/>
      </p:cViewPr>
      <p:guideLst>
        <p:guide orient="horz" pos="4320"/>
        <p:guide pos="7680"/>
      </p:guideLst>
    </p:cSldViewPr>
  </p:slideViewPr>
  <p:outlineViewPr>
    <p:cViewPr>
      <p:scale>
        <a:sx n="33" d="100"/>
        <a:sy n="33" d="100"/>
      </p:scale>
      <p:origin x="0" y="1956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Shape 15"/>
          <p:cNvSpPr>
            <a:spLocks noGrp="1" noRot="1" noChangeAspect="1"/>
          </p:cNvSpPr>
          <p:nvPr>
            <p:ph type="sldImg"/>
          </p:nvPr>
        </p:nvSpPr>
        <p:spPr>
          <a:xfrm>
            <a:off x="396875" y="692150"/>
            <a:ext cx="6156325" cy="3463925"/>
          </a:xfrm>
          <a:prstGeom prst="rect">
            <a:avLst/>
          </a:prstGeom>
        </p:spPr>
        <p:txBody>
          <a:bodyPr lIns="92492" tIns="46246" rIns="92492" bIns="46246"/>
          <a:lstStyle/>
          <a:p>
            <a:pPr lvl="0"/>
            <a:endParaRPr/>
          </a:p>
        </p:txBody>
      </p:sp>
      <p:sp>
        <p:nvSpPr>
          <p:cNvPr id="16" name="Shape 16"/>
          <p:cNvSpPr>
            <a:spLocks noGrp="1"/>
          </p:cNvSpPr>
          <p:nvPr>
            <p:ph type="body" sz="quarter" idx="1"/>
          </p:nvPr>
        </p:nvSpPr>
        <p:spPr>
          <a:xfrm>
            <a:off x="926677" y="4387136"/>
            <a:ext cx="5096722" cy="4156234"/>
          </a:xfrm>
          <a:prstGeom prst="rect">
            <a:avLst/>
          </a:prstGeom>
        </p:spPr>
        <p:txBody>
          <a:bodyPr lIns="92492" tIns="46246" rIns="92492" bIns="46246"/>
          <a:lstStyle/>
          <a:p>
            <a:pPr lvl="0"/>
            <a:endParaRPr/>
          </a:p>
        </p:txBody>
      </p:sp>
    </p:spTree>
    <p:extLst>
      <p:ext uri="{BB962C8B-B14F-4D97-AF65-F5344CB8AC3E}">
        <p14:creationId xmlns:p14="http://schemas.microsoft.com/office/powerpoint/2010/main" val="3690868004"/>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874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lvl="0"/>
            <a:r>
              <a:rPr lang="en-US" sz="1400" dirty="0"/>
              <a:t>Activity</a:t>
            </a:r>
          </a:p>
          <a:p>
            <a:pPr lvl="1"/>
            <a:r>
              <a:rPr lang="en-US" sz="1400" dirty="0"/>
              <a:t>As a large group brainstorm potential problems HD facilitators may encounter during the discussion</a:t>
            </a:r>
          </a:p>
          <a:p>
            <a:pPr lvl="2"/>
            <a:r>
              <a:rPr lang="en-US" sz="1400" dirty="0"/>
              <a:t>Examples </a:t>
            </a:r>
          </a:p>
          <a:p>
            <a:pPr lvl="3"/>
            <a:r>
              <a:rPr lang="en-US" sz="1400" dirty="0"/>
              <a:t>Participant who talks to much</a:t>
            </a:r>
          </a:p>
          <a:p>
            <a:pPr lvl="3"/>
            <a:r>
              <a:rPr lang="en-US" sz="1400" dirty="0"/>
              <a:t>Participant who doesn’t talk</a:t>
            </a:r>
          </a:p>
          <a:p>
            <a:pPr lvl="3"/>
            <a:r>
              <a:rPr lang="en-US" sz="1400" dirty="0"/>
              <a:t>A discussion that turns into an argument</a:t>
            </a:r>
          </a:p>
          <a:p>
            <a:pPr lvl="3"/>
            <a:r>
              <a:rPr lang="en-US" sz="1400" dirty="0"/>
              <a:t>Unclear or hesitant comments</a:t>
            </a:r>
          </a:p>
          <a:p>
            <a:pPr lvl="3"/>
            <a:r>
              <a:rPr lang="en-US" sz="1400" dirty="0"/>
              <a:t>A discussion that goes off track </a:t>
            </a:r>
          </a:p>
          <a:p>
            <a:pPr lvl="3"/>
            <a:r>
              <a:rPr lang="en-US" sz="1400" dirty="0"/>
              <a:t>A participant who attached the facilitator</a:t>
            </a:r>
          </a:p>
          <a:p>
            <a:pPr lvl="2"/>
            <a:r>
              <a:rPr lang="en-US" sz="1400" dirty="0"/>
              <a:t>Break into small groups and brainstorm one or more responses for at least two problems </a:t>
            </a:r>
          </a:p>
          <a:p>
            <a:pPr lvl="2"/>
            <a:r>
              <a:rPr lang="en-US" sz="1400" dirty="0"/>
              <a:t>Reconvene and report our on small group discussion </a:t>
            </a:r>
          </a:p>
          <a:p>
            <a:endParaRPr lang="en-US" sz="1400" dirty="0"/>
          </a:p>
        </p:txBody>
      </p:sp>
    </p:spTree>
    <p:extLst>
      <p:ext uri="{BB962C8B-B14F-4D97-AF65-F5344CB8AC3E}">
        <p14:creationId xmlns:p14="http://schemas.microsoft.com/office/powerpoint/2010/main" val="342779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077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462458" indent="-462458">
              <a:buAutoNum type="arabicPeriod"/>
            </a:pPr>
            <a:r>
              <a:rPr lang="en-US" sz="1400" dirty="0"/>
              <a:t>Purpose of the training is to better prepare facilitators for the Husker Dialogue experience</a:t>
            </a:r>
          </a:p>
          <a:p>
            <a:pPr lvl="2" indent="0"/>
            <a:r>
              <a:rPr lang="en-US" sz="1400" dirty="0"/>
              <a:t>		a. based on participant feedback the committee recognized the need to increase facilitation skills among faculty, staff and students participating as conversation guides</a:t>
            </a:r>
          </a:p>
          <a:p>
            <a:pPr marL="462458" lvl="2" indent="-462458">
              <a:buAutoNum type="arabicPeriod" startAt="2"/>
            </a:pPr>
            <a:r>
              <a:rPr lang="en-US" sz="1400" dirty="0"/>
              <a:t>Training is divided into 3 sections</a:t>
            </a:r>
          </a:p>
          <a:p>
            <a:pPr lvl="5" indent="0"/>
            <a:r>
              <a:rPr lang="en-US" sz="1400" dirty="0"/>
              <a:t>		a. first section is to better understand the who, what and why</a:t>
            </a:r>
          </a:p>
          <a:p>
            <a:pPr lvl="5" indent="0"/>
            <a:r>
              <a:rPr lang="en-US" sz="1400" dirty="0"/>
              <a:t>		b. second section is focused on skill development</a:t>
            </a:r>
          </a:p>
          <a:p>
            <a:pPr lvl="5" indent="0"/>
            <a:r>
              <a:rPr lang="en-US" sz="1400" dirty="0"/>
              <a:t>		c. </a:t>
            </a:r>
            <a:r>
              <a:rPr lang="en-US" sz="1400" dirty="0" err="1"/>
              <a:t>thrid</a:t>
            </a:r>
            <a:r>
              <a:rPr lang="en-US" sz="1400" dirty="0"/>
              <a:t> and final section allows participants to practice using questions from the Husker Dialogue card deck</a:t>
            </a:r>
          </a:p>
          <a:p>
            <a:endParaRPr lang="en-US" dirty="0"/>
          </a:p>
          <a:p>
            <a:endParaRPr lang="en-US" dirty="0"/>
          </a:p>
        </p:txBody>
      </p:sp>
    </p:spTree>
    <p:extLst>
      <p:ext uri="{BB962C8B-B14F-4D97-AF65-F5344CB8AC3E}">
        <p14:creationId xmlns:p14="http://schemas.microsoft.com/office/powerpoint/2010/main" val="173589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862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lvl="1" fontAlgn="base"/>
            <a:r>
              <a:rPr lang="en-US" sz="1400" dirty="0"/>
              <a:t>a. Trying to instill in our students, faculty and staff, that we care about our University community and we want to make it a welcoming environment for all students.  </a:t>
            </a:r>
          </a:p>
          <a:p>
            <a:pPr lvl="1" fontAlgn="base"/>
            <a:r>
              <a:rPr lang="en-US" sz="1400" dirty="0"/>
              <a:t>b. Ask participants to define and discuss diversity </a:t>
            </a:r>
          </a:p>
          <a:p>
            <a:pPr lvl="1" fontAlgn="base"/>
            <a:r>
              <a:rPr lang="en-US" sz="1400" dirty="0"/>
              <a:t>c. Show the ECMO video</a:t>
            </a:r>
          </a:p>
          <a:p>
            <a:pPr lvl="1" fontAlgn="base"/>
            <a:r>
              <a:rPr lang="en-US" sz="1400" dirty="0"/>
              <a:t>	The Executive Council of Multicultural Organizations (ECMO) serves as the official representative body of participating registered student organizations representing multicultural student interests to university officials and the Association of Students of the University of Nebraska. The Council shall facilitate the communication of student concerns regarding issues of race and discrimination to the Office of the Vice Chancellor for Student Affairs and relevant university entities.</a:t>
            </a:r>
          </a:p>
        </p:txBody>
      </p:sp>
    </p:spTree>
    <p:extLst>
      <p:ext uri="{BB962C8B-B14F-4D97-AF65-F5344CB8AC3E}">
        <p14:creationId xmlns:p14="http://schemas.microsoft.com/office/powerpoint/2010/main" val="553250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defTabSz="462458">
              <a:defRPr/>
            </a:pPr>
            <a:r>
              <a:rPr lang="en-US" sz="1400" dirty="0"/>
              <a:t>Introduction – effective facilitation of a discussion involves the recognition and employment of different perspectives and different skills to create an inclusive environment. In order to do so, it is important to consider the features of effective discussions, and conditions that promote small group interaction and engagement. Discussion is a powerful mechanism for active learning; a well-facilitated discussion allows the participant to explore new ideas while recognizing and valuing the contributions of others. (</a:t>
            </a:r>
            <a:r>
              <a:rPr lang="en-US" sz="1400" b="1" dirty="0"/>
              <a:t>Roles of Discussion Leaders </a:t>
            </a:r>
            <a:r>
              <a:rPr lang="en-US" sz="1400" i="1" dirty="0"/>
              <a:t>(adapted from </a:t>
            </a:r>
            <a:r>
              <a:rPr lang="en-US" sz="1400" i="1" dirty="0" err="1"/>
              <a:t>Handelsman</a:t>
            </a:r>
            <a:r>
              <a:rPr lang="en-US" sz="1400" i="1" dirty="0"/>
              <a:t> et al. 2006)</a:t>
            </a:r>
            <a:endParaRPr lang="en-US" sz="1400" dirty="0"/>
          </a:p>
          <a:p>
            <a:endParaRPr lang="en-US" sz="1400" dirty="0"/>
          </a:p>
        </p:txBody>
      </p:sp>
    </p:spTree>
    <p:extLst>
      <p:ext uri="{BB962C8B-B14F-4D97-AF65-F5344CB8AC3E}">
        <p14:creationId xmlns:p14="http://schemas.microsoft.com/office/powerpoint/2010/main" val="2432646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lvl="1"/>
            <a:r>
              <a:rPr lang="en-US" sz="1400" dirty="0"/>
              <a:t>As a Husker Dialogues facilitator, please stop and consider the following:</a:t>
            </a:r>
          </a:p>
          <a:p>
            <a:pPr lvl="2"/>
            <a:r>
              <a:rPr lang="en-US" sz="1400" dirty="0"/>
              <a:t>What do I bring to the group?</a:t>
            </a:r>
          </a:p>
          <a:p>
            <a:pPr lvl="2"/>
            <a:r>
              <a:rPr lang="en-US" sz="1400" dirty="0"/>
              <a:t>What surprises or challenges me?</a:t>
            </a:r>
          </a:p>
          <a:p>
            <a:pPr lvl="2"/>
            <a:r>
              <a:rPr lang="en-US" sz="1400" dirty="0"/>
              <a:t>What behaviors are familiar or make me feel comfortable?</a:t>
            </a:r>
          </a:p>
          <a:p>
            <a:pPr lvl="2"/>
            <a:r>
              <a:rPr lang="en-US" sz="1400" dirty="0"/>
              <a:t>What behaviors challenge me? </a:t>
            </a:r>
          </a:p>
          <a:p>
            <a:pPr lvl="1"/>
            <a:r>
              <a:rPr lang="en-US" sz="1400" dirty="0"/>
              <a:t>Facilitator Dos and Don’ts </a:t>
            </a:r>
          </a:p>
          <a:p>
            <a:pPr lvl="2"/>
            <a:r>
              <a:rPr lang="en-US" sz="1400" dirty="0"/>
              <a:t>Do</a:t>
            </a:r>
          </a:p>
          <a:p>
            <a:pPr lvl="3"/>
            <a:r>
              <a:rPr lang="en-US" sz="1400" dirty="0"/>
              <a:t>Encourage participants to introduce themselves</a:t>
            </a:r>
          </a:p>
          <a:p>
            <a:pPr lvl="3"/>
            <a:r>
              <a:rPr lang="en-US" sz="1400" dirty="0"/>
              <a:t>Use inclusive language</a:t>
            </a:r>
          </a:p>
          <a:p>
            <a:pPr lvl="3"/>
            <a:r>
              <a:rPr lang="en-US" sz="1400" dirty="0"/>
              <a:t>Ask for clarification if unclear about a participant’s intent or question</a:t>
            </a:r>
          </a:p>
          <a:p>
            <a:pPr lvl="3"/>
            <a:r>
              <a:rPr lang="en-US" sz="1400" dirty="0"/>
              <a:t>Treat participants with respect and consideration </a:t>
            </a:r>
          </a:p>
          <a:p>
            <a:pPr lvl="2"/>
            <a:r>
              <a:rPr lang="en-US" sz="1400" dirty="0"/>
              <a:t>Don’t</a:t>
            </a:r>
          </a:p>
          <a:p>
            <a:pPr lvl="3"/>
            <a:r>
              <a:rPr lang="en-US" sz="1400" dirty="0"/>
              <a:t>Use certain conventions or language that will exclude certain groups from understanding the context of the discussion, or make them </a:t>
            </a:r>
          </a:p>
          <a:p>
            <a:pPr lvl="3"/>
            <a:r>
              <a:rPr lang="en-US" sz="1400" dirty="0"/>
              <a:t>Assume participants all have the same expectations when the group first convenes</a:t>
            </a:r>
          </a:p>
          <a:p>
            <a:pPr lvl="3"/>
            <a:r>
              <a:rPr lang="en-US" sz="1400" dirty="0"/>
              <a:t>Over-generalize behavior or have stereotypical expectations of participants (tokenism)</a:t>
            </a:r>
          </a:p>
          <a:p>
            <a:pPr lvl="3"/>
            <a:r>
              <a:rPr lang="en-US" sz="1400" dirty="0"/>
              <a:t>Use (or allow others to use) disrespectful language or tone, or disrespectful non-verbal communication.</a:t>
            </a:r>
          </a:p>
          <a:p>
            <a:pPr lvl="3"/>
            <a:r>
              <a:rPr lang="en-US" sz="1400" dirty="0"/>
              <a:t>Convey a sense of self-importance or superiority</a:t>
            </a:r>
          </a:p>
          <a:p>
            <a:pPr lvl="3"/>
            <a:r>
              <a:rPr lang="en-US" sz="1400" dirty="0"/>
              <a:t>Allow only the dominant or more verbal participants to take over the conversation</a:t>
            </a:r>
          </a:p>
          <a:p>
            <a:pPr lvl="3"/>
            <a:r>
              <a:rPr lang="en-US" sz="1400" dirty="0"/>
              <a:t>Discourage alternate views or counter-arguments</a:t>
            </a:r>
          </a:p>
          <a:p>
            <a:r>
              <a:rPr lang="en-US" sz="1400" dirty="0"/>
              <a:t>Try to be someone else – be yourself</a:t>
            </a:r>
            <a:br>
              <a:rPr lang="en-US" sz="1400" dirty="0"/>
            </a:br>
            <a:endParaRPr lang="en-US" sz="1400" dirty="0"/>
          </a:p>
          <a:p>
            <a:endParaRPr lang="en-US" sz="1400" dirty="0"/>
          </a:p>
        </p:txBody>
      </p:sp>
    </p:spTree>
    <p:extLst>
      <p:ext uri="{BB962C8B-B14F-4D97-AF65-F5344CB8AC3E}">
        <p14:creationId xmlns:p14="http://schemas.microsoft.com/office/powerpoint/2010/main" val="93022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lvl="1"/>
            <a:r>
              <a:rPr lang="en-US" sz="1400" dirty="0"/>
              <a:t>Purpose of Husker Dialogues </a:t>
            </a:r>
          </a:p>
          <a:p>
            <a:pPr lvl="2"/>
            <a:r>
              <a:rPr lang="en-US" sz="1400" dirty="0"/>
              <a:t>Show Video – Allegories on Race and Racism; https://</a:t>
            </a:r>
            <a:r>
              <a:rPr lang="en-US" sz="1400" dirty="0" err="1"/>
              <a:t>www.youtube.com</a:t>
            </a:r>
            <a:r>
              <a:rPr lang="en-US" sz="1400" dirty="0"/>
              <a:t>/</a:t>
            </a:r>
            <a:r>
              <a:rPr lang="en-US" sz="1400" dirty="0" err="1"/>
              <a:t>watch?v</a:t>
            </a:r>
            <a:r>
              <a:rPr lang="en-US" sz="1400" dirty="0"/>
              <a:t>=GNhcY6fTyBM (</a:t>
            </a:r>
            <a:r>
              <a:rPr lang="en-US" sz="1400" dirty="0" err="1"/>
              <a:t>TedX</a:t>
            </a:r>
            <a:r>
              <a:rPr lang="en-US" sz="1400" dirty="0"/>
              <a:t> Emory professor Tamara Jones)</a:t>
            </a:r>
          </a:p>
          <a:p>
            <a:pPr lvl="3"/>
            <a:r>
              <a:rPr lang="en-US" sz="1400" dirty="0"/>
              <a:t>To have open dialogues</a:t>
            </a:r>
          </a:p>
          <a:p>
            <a:pPr lvl="3"/>
            <a:r>
              <a:rPr lang="en-US" sz="1400" dirty="0"/>
              <a:t>To break down walls built by our differences and heal communities</a:t>
            </a:r>
          </a:p>
          <a:p>
            <a:pPr lvl="3"/>
            <a:r>
              <a:rPr lang="en-US" sz="1400" dirty="0"/>
              <a:t>To create and strengthen a welcoming and inclusive university community</a:t>
            </a:r>
          </a:p>
          <a:p>
            <a:pPr lvl="3"/>
            <a:r>
              <a:rPr lang="en-US" sz="1400" dirty="0"/>
              <a:t>To demonstrate how we as an institution value and appreciate the diverse ethnic and cultural makeup of our campus</a:t>
            </a:r>
          </a:p>
          <a:p>
            <a:pPr lvl="3"/>
            <a:r>
              <a:rPr lang="en-US" sz="1400" dirty="0"/>
              <a:t>Prepare students for a global society  </a:t>
            </a:r>
            <a:endParaRPr lang="en-US" sz="1400" dirty="0" smtClean="0"/>
          </a:p>
          <a:p>
            <a:pPr lvl="3"/>
            <a:endParaRPr lang="en-US" sz="1400" dirty="0" smtClean="0"/>
          </a:p>
          <a:p>
            <a:pPr lvl="3" algn="l"/>
            <a:r>
              <a:rPr lang="en-US" sz="1400" dirty="0" smtClean="0"/>
              <a:t>Following the video, ask participants to silently reflect upon the video. Ask two</a:t>
            </a:r>
            <a:r>
              <a:rPr lang="en-US" sz="1400" baseline="0" dirty="0" smtClean="0"/>
              <a:t> or three participants to share their thoughts. </a:t>
            </a:r>
            <a:endParaRPr lang="en-US" sz="1400" dirty="0"/>
          </a:p>
          <a:p>
            <a:endParaRPr lang="en-US" sz="1400" dirty="0"/>
          </a:p>
          <a:p>
            <a:pPr lvl="1" fontAlgn="base"/>
            <a:endParaRPr lang="en-US" sz="1400" dirty="0"/>
          </a:p>
        </p:txBody>
      </p:sp>
    </p:spTree>
    <p:extLst>
      <p:ext uri="{BB962C8B-B14F-4D97-AF65-F5344CB8AC3E}">
        <p14:creationId xmlns:p14="http://schemas.microsoft.com/office/powerpoint/2010/main" val="17039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lvl="0"/>
            <a:r>
              <a:rPr lang="en-US" sz="1400" dirty="0" err="1"/>
              <a:t>Microagressions</a:t>
            </a:r>
            <a:r>
              <a:rPr lang="en-US" sz="1400" dirty="0"/>
              <a:t> and cultural lens</a:t>
            </a:r>
          </a:p>
          <a:p>
            <a:pPr lvl="1"/>
            <a:r>
              <a:rPr lang="en-US" sz="1400" dirty="0"/>
              <a:t>If time allows – discuss how to spot micro-aggressions, cultural appropriation</a:t>
            </a:r>
          </a:p>
          <a:p>
            <a:r>
              <a:rPr lang="en-US" sz="1400" dirty="0"/>
              <a:t>See examples of </a:t>
            </a:r>
            <a:r>
              <a:rPr lang="en-US" sz="1400" dirty="0" err="1"/>
              <a:t>microagressions</a:t>
            </a:r>
            <a:r>
              <a:rPr lang="en-US" sz="1400" dirty="0"/>
              <a:t> from this video to initiate discussion – the video</a:t>
            </a:r>
            <a:r>
              <a:rPr lang="en-US" sz="1400" baseline="0" dirty="0"/>
              <a:t> is flipped e.g., </a:t>
            </a:r>
            <a:r>
              <a:rPr lang="en-US" sz="1400" baseline="0" dirty="0" err="1"/>
              <a:t>microaggression</a:t>
            </a:r>
            <a:r>
              <a:rPr lang="en-US" sz="1400" baseline="0" dirty="0"/>
              <a:t> toward whites</a:t>
            </a:r>
            <a:r>
              <a:rPr lang="en-US" sz="1400" dirty="0"/>
              <a:t/>
            </a:r>
            <a:br>
              <a:rPr lang="en-US" sz="1400" dirty="0"/>
            </a:br>
            <a:endParaRPr lang="en-US" sz="1400" dirty="0"/>
          </a:p>
        </p:txBody>
      </p:sp>
    </p:spTree>
    <p:extLst>
      <p:ext uri="{BB962C8B-B14F-4D97-AF65-F5344CB8AC3E}">
        <p14:creationId xmlns:p14="http://schemas.microsoft.com/office/powerpoint/2010/main" val="158499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smtClean="0"/>
              <a:t>Each</a:t>
            </a:r>
            <a:r>
              <a:rPr lang="en-US" baseline="0" dirty="0" smtClean="0"/>
              <a:t> Husker Dialogue facilitator can decide 1) to allow the group to establish guidelines, 2) use the guidelines listed below that were identified by the sub-committee or 3) a combination of the first two options. </a:t>
            </a:r>
          </a:p>
          <a:p>
            <a:endParaRPr lang="en-US" baseline="0" dirty="0" smtClean="0"/>
          </a:p>
          <a:p>
            <a:r>
              <a:rPr lang="en-US" baseline="0" dirty="0" smtClean="0"/>
              <a:t>Recommended guidelines:</a:t>
            </a:r>
          </a:p>
          <a:p>
            <a:r>
              <a:rPr lang="en-US" baseline="0" dirty="0" smtClean="0"/>
              <a:t>Phones and computers shut-off</a:t>
            </a:r>
          </a:p>
          <a:p>
            <a:r>
              <a:rPr lang="en-US" baseline="0" dirty="0" smtClean="0"/>
              <a:t>Be respectful. Don’t diminish or shut down another person’s experience.</a:t>
            </a:r>
          </a:p>
          <a:p>
            <a:r>
              <a:rPr lang="en-US" baseline="0" dirty="0" smtClean="0"/>
              <a:t>Be open to the process.</a:t>
            </a:r>
          </a:p>
          <a:p>
            <a:r>
              <a:rPr lang="en-US" baseline="0" dirty="0" smtClean="0"/>
              <a:t>Acknowledge that these are difficult conversations.</a:t>
            </a:r>
          </a:p>
          <a:p>
            <a:r>
              <a:rPr lang="en-US" baseline="0" dirty="0" smtClean="0"/>
              <a:t>Be authentic and engaging.</a:t>
            </a:r>
          </a:p>
          <a:p>
            <a:r>
              <a:rPr lang="en-US" baseline="0" dirty="0" smtClean="0"/>
              <a:t>Be sure to listen to what others have to say (to appreciate their journey and perspective).</a:t>
            </a:r>
            <a:endParaRPr lang="en-US" dirty="0"/>
          </a:p>
        </p:txBody>
      </p:sp>
    </p:spTree>
    <p:extLst>
      <p:ext uri="{BB962C8B-B14F-4D97-AF65-F5344CB8AC3E}">
        <p14:creationId xmlns:p14="http://schemas.microsoft.com/office/powerpoint/2010/main" val="322040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2"/>
          <p:cNvSpPr>
            <a:spLocks noGrp="1"/>
          </p:cNvSpPr>
          <p:nvPr>
            <p:ph type="title"/>
          </p:nvPr>
        </p:nvSpPr>
        <p:spPr>
          <a:xfrm>
            <a:off x="634999" y="9789740"/>
            <a:ext cx="23114001" cy="86737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p>
            <a:pPr lvl="0">
              <a:defRPr sz="1800" b="0" i="0">
                <a:solidFill>
                  <a:srgbClr val="000000"/>
                </a:solidFill>
              </a:defRPr>
            </a:pPr>
            <a:r>
              <a:rPr lang="en-US" sz="4500" b="1" i="1">
                <a:solidFill>
                  <a:srgbClr val="FFFFFF"/>
                </a:solidFill>
              </a:rPr>
              <a:t>Click to edit Master title style</a:t>
            </a:r>
            <a:endParaRPr sz="4500" b="1" i="1">
              <a:solidFill>
                <a:srgbClr val="FFFFFF"/>
              </a:solidFill>
            </a:endParaRPr>
          </a:p>
        </p:txBody>
      </p:sp>
      <p:sp>
        <p:nvSpPr>
          <p:cNvPr id="4" name="Shape 3"/>
          <p:cNvSpPr>
            <a:spLocks noGrp="1"/>
          </p:cNvSpPr>
          <p:nvPr>
            <p:ph idx="1"/>
          </p:nvPr>
        </p:nvSpPr>
        <p:spPr>
          <a:xfrm>
            <a:off x="10740677" y="10693400"/>
            <a:ext cx="2902646" cy="1587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defRPr>
                <a:latin typeface="URW Grotesk T" charset="0"/>
                <a:ea typeface="URW Grotesk T" charset="0"/>
                <a:cs typeface="URW Grotesk T" charset="0"/>
              </a:defRPr>
            </a:lvl1pPr>
            <a:lvl2pPr>
              <a:defRPr>
                <a:latin typeface="URW Grotesk T" charset="0"/>
                <a:ea typeface="URW Grotesk T" charset="0"/>
                <a:cs typeface="URW Grotesk T" charset="0"/>
              </a:defRPr>
            </a:lvl2pPr>
            <a:lvl3pPr>
              <a:defRPr>
                <a:latin typeface="URW Grotesk T" charset="0"/>
                <a:ea typeface="URW Grotesk T" charset="0"/>
                <a:cs typeface="URW Grotesk T" charset="0"/>
              </a:defRPr>
            </a:lvl3pPr>
            <a:lvl4pPr>
              <a:defRPr>
                <a:latin typeface="URW Grotesk T" charset="0"/>
                <a:ea typeface="URW Grotesk T" charset="0"/>
                <a:cs typeface="URW Grotesk T" charset="0"/>
              </a:defRPr>
            </a:lvl4pPr>
            <a:lvl5pPr>
              <a:defRPr>
                <a:latin typeface="URW Grotesk T" charset="0"/>
                <a:ea typeface="URW Grotesk T" charset="0"/>
                <a:cs typeface="URW Grotesk T" charset="0"/>
              </a:defRPr>
            </a:lvl5pPr>
          </a:lstStyle>
          <a:p>
            <a:pPr lvl="0">
              <a:defRPr sz="1800" b="0" cap="none" spc="0">
                <a:solidFill>
                  <a:srgbClr val="000000"/>
                </a:solidFill>
              </a:defRPr>
            </a:pPr>
            <a:r>
              <a:rPr lang="en-US" sz="2000" b="1" cap="all" spc="200">
                <a:solidFill>
                  <a:srgbClr val="FFFFFF"/>
                </a:solidFill>
              </a:rPr>
              <a:t>Click to edit Master text styles</a:t>
            </a:r>
          </a:p>
        </p:txBody>
      </p:sp>
      <p:sp>
        <p:nvSpPr>
          <p:cNvPr id="6" name="Text Placeholder 2"/>
          <p:cNvSpPr>
            <a:spLocks noGrp="1"/>
          </p:cNvSpPr>
          <p:nvPr>
            <p:ph type="body" sz="quarter" idx="11" hasCustomPrompt="1"/>
          </p:nvPr>
        </p:nvSpPr>
        <p:spPr>
          <a:xfrm>
            <a:off x="5355166" y="13904383"/>
            <a:ext cx="13694833" cy="685800"/>
          </a:xfrm>
          <a:prstGeom prst="rect">
            <a:avLst/>
          </a:prstGeom>
          <a:noFill/>
          <a:ln>
            <a:noFill/>
          </a:ln>
        </p:spPr>
        <p:txBody>
          <a:bodyPr vert="horz"/>
          <a:lstStyle>
            <a:lvl1pPr algn="l">
              <a:defRPr sz="1800" b="0" baseline="0">
                <a:solidFill>
                  <a:schemeClr val="bg1"/>
                </a:solidFill>
              </a:defRPr>
            </a:lvl1pPr>
          </a:lstStyle>
          <a:p>
            <a:pPr lvl="0"/>
            <a:r>
              <a:rPr lang="en-US" dirty="0"/>
              <a:t>Add captions here</a:t>
            </a:r>
          </a:p>
          <a:p>
            <a:pPr lvl="0"/>
            <a:endParaRPr lang="en-US" dirty="0"/>
          </a:p>
        </p:txBody>
      </p:sp>
    </p:spTree>
    <p:extLst>
      <p:ext uri="{BB962C8B-B14F-4D97-AF65-F5344CB8AC3E}">
        <p14:creationId xmlns:p14="http://schemas.microsoft.com/office/powerpoint/2010/main" val="854353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4.89583E-6 -3.33333E-6 L -4.89583E-6 -0.0949 " pathEditMode="relative" rAng="0" ptsTypes="AA">
                                      <p:cBhvr>
                                        <p:cTn id="6" dur="8000" fill="hold"/>
                                        <p:tgtEl>
                                          <p:spTgt spid="6">
                                            <p:txEl>
                                              <p:pRg st="0" end="0"/>
                                            </p:txEl>
                                          </p:spTgt>
                                        </p:tgtEl>
                                        <p:attrNameLst>
                                          <p:attrName>ppt_x</p:attrName>
                                          <p:attrName>ppt_y</p:attrName>
                                        </p:attrNameLst>
                                      </p:cBhvr>
                                      <p:rCtr x="0" y="-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64" presetClass="path" presetSubtype="0" accel="50000" decel="50000" fill="hold" nodeType="afterEffect">
                  <p:stCondLst>
                    <p:cond delay="0"/>
                  </p:stCondLst>
                  <p:childTnLst>
                    <p:animMotion origin="layout" path="M -4.89583E-6 -3.33333E-6 L -4.89583E-6 -0.0949 " pathEditMode="relative" rAng="0" ptsTypes="AA">
                      <p:cBhvr>
                        <p:cTn dur="8000" fill="hold"/>
                        <p:tgtEl>
                          <p:spTgt spid="6"/>
                        </p:tgtEl>
                        <p:attrNameLst>
                          <p:attrName>ppt_x</p:attrName>
                          <p:attrName>ppt_y</p:attrName>
                        </p:attrNameLst>
                      </p:cBhvr>
                      <p:rCtr x="0" y="-4745"/>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ext Slide">
    <p:bg>
      <p:bgPr>
        <a:solidFill>
          <a:srgbClr val="F5F1E7"/>
        </a:solid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533400" y="3765798"/>
            <a:ext cx="10223500" cy="5676404"/>
          </a:xfrm>
          <a:prstGeom prst="rect">
            <a:avLst/>
          </a:prstGeom>
        </p:spPr>
        <p:txBody>
          <a:bodyPr lIns="50800" tIns="50800" rIns="50800" bIns="50800" anchor="ctr"/>
          <a:lstStyle>
            <a:lvl1pPr algn="r">
              <a:defRPr sz="8900">
                <a:solidFill>
                  <a:srgbClr val="D00000"/>
                </a:solidFill>
                <a:latin typeface="Minion"/>
              </a:defRPr>
            </a:lvl1pPr>
          </a:lstStyle>
          <a:p>
            <a:pPr lvl="0">
              <a:defRPr sz="1800" b="0" i="0">
                <a:solidFill>
                  <a:srgbClr val="000000"/>
                </a:solidFill>
              </a:defRPr>
            </a:pPr>
            <a:r>
              <a:rPr lang="en-US" sz="8900" b="1" i="1">
                <a:solidFill>
                  <a:srgbClr val="D00000"/>
                </a:solidFill>
              </a:rPr>
              <a:t>Click to edit Master title style</a:t>
            </a:r>
            <a:endParaRPr sz="8900" b="1" i="1" dirty="0">
              <a:solidFill>
                <a:srgbClr val="D00000"/>
              </a:solidFill>
            </a:endParaRPr>
          </a:p>
        </p:txBody>
      </p:sp>
      <p:sp>
        <p:nvSpPr>
          <p:cNvPr id="4" name="Text Placeholder 4"/>
          <p:cNvSpPr>
            <a:spLocks noGrp="1"/>
          </p:cNvSpPr>
          <p:nvPr>
            <p:ph type="body" sz="quarter" idx="10"/>
          </p:nvPr>
        </p:nvSpPr>
        <p:spPr>
          <a:xfrm>
            <a:off x="11991655" y="6387884"/>
            <a:ext cx="11725700" cy="914400"/>
          </a:xfrm>
          <a:prstGeom prst="rect">
            <a:avLst/>
          </a:prstGeom>
        </p:spPr>
        <p:txBody>
          <a:bodyPr vert="horz"/>
          <a:lstStyle>
            <a:lvl1pPr algn="l">
              <a:defRPr sz="4400" b="0" i="0" cap="none" spc="0">
                <a:solidFill>
                  <a:srgbClr val="000000"/>
                </a:solidFill>
                <a:latin typeface="Minion Pro Med"/>
              </a:defRPr>
            </a:lvl1pPr>
            <a:lvl2pPr algn="l">
              <a:defRPr sz="4400" b="0" i="0" cap="none" spc="0">
                <a:solidFill>
                  <a:srgbClr val="000000"/>
                </a:solidFill>
                <a:latin typeface="Minion Pro Med"/>
              </a:defRPr>
            </a:lvl2pPr>
            <a:lvl3pPr algn="l">
              <a:defRPr sz="4400" b="0" i="0" cap="none" spc="0">
                <a:solidFill>
                  <a:srgbClr val="000000"/>
                </a:solidFill>
                <a:latin typeface="Minion Pro Med"/>
              </a:defRPr>
            </a:lvl3pPr>
            <a:lvl4pPr algn="l">
              <a:defRPr sz="4400" b="0" i="0" cap="none" spc="0">
                <a:solidFill>
                  <a:srgbClr val="000000"/>
                </a:solidFill>
                <a:latin typeface="Minion Pro Med"/>
              </a:defRPr>
            </a:lvl4pPr>
            <a:lvl5pPr algn="l">
              <a:defRPr sz="4400" b="0" i="0" cap="none" spc="0">
                <a:solidFill>
                  <a:srgbClr val="000000"/>
                </a:solidFill>
                <a:latin typeface="Minion Pro Me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8"/>
          <p:cNvSpPr>
            <a:spLocks noGrp="1"/>
          </p:cNvSpPr>
          <p:nvPr>
            <p:ph type="body" sz="quarter" idx="11"/>
          </p:nvPr>
        </p:nvSpPr>
        <p:spPr>
          <a:xfrm>
            <a:off x="18945647" y="12738084"/>
            <a:ext cx="4771708" cy="565111"/>
          </a:xfrm>
          <a:prstGeom prst="rect">
            <a:avLst/>
          </a:prstGeom>
        </p:spPr>
        <p:txBody>
          <a:bodyPr vert="horz"/>
          <a:lstStyle>
            <a:lvl1pPr algn="r">
              <a:defRPr sz="3000" baseline="0">
                <a:solidFill>
                  <a:schemeClr val="tx1"/>
                </a:solidFill>
                <a:latin typeface="URW Grotesk T Light Condensed"/>
              </a:defRPr>
            </a:lvl1pPr>
            <a:lvl2pPr algn="r">
              <a:defRPr sz="3000" baseline="0">
                <a:solidFill>
                  <a:schemeClr val="tx1"/>
                </a:solidFill>
                <a:latin typeface="URW Grotesk T Light Condensed"/>
              </a:defRPr>
            </a:lvl2pPr>
            <a:lvl3pPr algn="r">
              <a:defRPr sz="3000" baseline="0">
                <a:solidFill>
                  <a:schemeClr val="tx1"/>
                </a:solidFill>
                <a:latin typeface="URW Grotesk T Light Condensed"/>
              </a:defRPr>
            </a:lvl3pPr>
            <a:lvl4pPr algn="r">
              <a:defRPr sz="3000" baseline="0">
                <a:solidFill>
                  <a:schemeClr val="tx1"/>
                </a:solidFill>
                <a:latin typeface="URW Grotesk T Light Condensed"/>
              </a:defRPr>
            </a:lvl4pPr>
            <a:lvl5pPr algn="r">
              <a:defRPr sz="3000" baseline="0">
                <a:solidFill>
                  <a:schemeClr val="tx1"/>
                </a:solidFill>
                <a:latin typeface="URW Grotesk T Light Condense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5" hasCustomPrompt="1"/>
          </p:nvPr>
        </p:nvSpPr>
        <p:spPr>
          <a:xfrm>
            <a:off x="533400" y="12515850"/>
            <a:ext cx="3952875" cy="787400"/>
          </a:xfrm>
          <a:prstGeom prst="rect">
            <a:avLst/>
          </a:prstGeom>
        </p:spPr>
        <p:txBody>
          <a:bodyPr/>
          <a:lstStyle>
            <a:lvl1pPr>
              <a:defRPr baseline="0">
                <a:solidFill>
                  <a:schemeClr val="tx1"/>
                </a:solidFill>
              </a:defRPr>
            </a:lvl1pPr>
          </a:lstStyle>
          <a:p>
            <a:r>
              <a:rPr lang="en-US" dirty="0"/>
              <a:t>INSERT LOCKUP (REVERSED .PDF RGB VERSION)</a:t>
            </a:r>
          </a:p>
        </p:txBody>
      </p:sp>
      <p:sp>
        <p:nvSpPr>
          <p:cNvPr id="8" name="Text Placeholder 2"/>
          <p:cNvSpPr>
            <a:spLocks noGrp="1"/>
          </p:cNvSpPr>
          <p:nvPr>
            <p:ph type="body" sz="quarter" idx="16" hasCustomPrompt="1"/>
          </p:nvPr>
        </p:nvSpPr>
        <p:spPr>
          <a:xfrm>
            <a:off x="5355167" y="13904383"/>
            <a:ext cx="12996334" cy="685800"/>
          </a:xfrm>
          <a:prstGeom prst="rect">
            <a:avLst/>
          </a:prstGeom>
          <a:noFill/>
          <a:ln>
            <a:noFill/>
          </a:ln>
        </p:spPr>
        <p:txBody>
          <a:bodyPr vert="horz"/>
          <a:lstStyle>
            <a:lvl1pPr algn="l">
              <a:defRPr sz="1800" b="0" baseline="0">
                <a:solidFill>
                  <a:srgbClr val="000000"/>
                </a:solidFill>
              </a:defRPr>
            </a:lvl1pPr>
          </a:lstStyle>
          <a:p>
            <a:pPr lvl="0"/>
            <a:r>
              <a:rPr lang="en-US" dirty="0"/>
              <a:t>Add captions here</a:t>
            </a:r>
          </a:p>
          <a:p>
            <a:pPr lvl="0"/>
            <a:endParaRPr lang="en-US" dirty="0"/>
          </a:p>
        </p:txBody>
      </p:sp>
    </p:spTree>
    <p:extLst>
      <p:ext uri="{BB962C8B-B14F-4D97-AF65-F5344CB8AC3E}">
        <p14:creationId xmlns:p14="http://schemas.microsoft.com/office/powerpoint/2010/main" val="8350098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4.89583E-6 -3.33333E-6 L -4.89583E-6 -0.0949 " pathEditMode="relative" rAng="0" ptsTypes="AA">
                                      <p:cBhvr>
                                        <p:cTn id="6" dur="8000" fill="hold"/>
                                        <p:tgtEl>
                                          <p:spTgt spid="8">
                                            <p:txEl>
                                              <p:pRg st="0" end="0"/>
                                            </p:txEl>
                                          </p:spTgt>
                                        </p:tgtEl>
                                        <p:attrNameLst>
                                          <p:attrName>ppt_x</p:attrName>
                                          <p:attrName>ppt_y</p:attrName>
                                        </p:attrNameLst>
                                      </p:cBhvr>
                                      <p:rCtr x="0" y="-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64" presetClass="path" presetSubtype="0" accel="50000" decel="50000" fill="hold" nodeType="afterEffect">
                  <p:stCondLst>
                    <p:cond delay="0"/>
                  </p:stCondLst>
                  <p:childTnLst>
                    <p:animMotion origin="layout" path="M -4.89583E-6 -3.33333E-6 L -4.89583E-6 -0.0949 " pathEditMode="relative" rAng="0" ptsTypes="AA">
                      <p:cBhvr>
                        <p:cTn dur="8000" fill="hold"/>
                        <p:tgtEl>
                          <p:spTgt spid="8"/>
                        </p:tgtEl>
                        <p:attrNameLst>
                          <p:attrName>ppt_x</p:attrName>
                          <p:attrName>ppt_y</p:attrName>
                        </p:attrNameLst>
                      </p:cBhvr>
                      <p:rCtr x="0" y="-4745"/>
                    </p:animMotion>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Intro Slide">
    <p:bg>
      <p:bgPr>
        <a:solidFill>
          <a:schemeClr val="tx1"/>
        </a:solid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533400" y="3765797"/>
            <a:ext cx="10223500" cy="5676405"/>
          </a:xfrm>
          <a:prstGeom prst="rect">
            <a:avLst/>
          </a:prstGeom>
        </p:spPr>
        <p:txBody>
          <a:bodyPr lIns="50800" tIns="50800" rIns="50800" bIns="50800" anchor="ctr"/>
          <a:lstStyle>
            <a:lvl1pPr algn="r">
              <a:defRPr sz="8900">
                <a:solidFill>
                  <a:srgbClr val="D00000"/>
                </a:solidFill>
                <a:latin typeface="Minion"/>
              </a:defRPr>
            </a:lvl1pPr>
          </a:lstStyle>
          <a:p>
            <a:pPr lvl="0">
              <a:defRPr sz="1800" b="0" i="0">
                <a:solidFill>
                  <a:srgbClr val="000000"/>
                </a:solidFill>
              </a:defRPr>
            </a:pPr>
            <a:r>
              <a:rPr lang="en-US" sz="8900" b="1" i="1">
                <a:solidFill>
                  <a:srgbClr val="D00000"/>
                </a:solidFill>
              </a:rPr>
              <a:t>Click to edit Master title style</a:t>
            </a:r>
            <a:endParaRPr sz="8900" b="1" i="1" dirty="0">
              <a:solidFill>
                <a:srgbClr val="D00000"/>
              </a:solidFill>
            </a:endParaRPr>
          </a:p>
        </p:txBody>
      </p:sp>
      <p:sp>
        <p:nvSpPr>
          <p:cNvPr id="5" name="Text Placeholder 4"/>
          <p:cNvSpPr>
            <a:spLocks noGrp="1"/>
          </p:cNvSpPr>
          <p:nvPr>
            <p:ph type="body" sz="quarter" idx="10"/>
          </p:nvPr>
        </p:nvSpPr>
        <p:spPr>
          <a:xfrm>
            <a:off x="11991655" y="6387884"/>
            <a:ext cx="11725700" cy="914400"/>
          </a:xfrm>
          <a:prstGeom prst="rect">
            <a:avLst/>
          </a:prstGeom>
        </p:spPr>
        <p:txBody>
          <a:bodyPr vert="horz"/>
          <a:lstStyle>
            <a:lvl1pPr algn="l">
              <a:defRPr sz="4400" b="0" i="0" spc="400">
                <a:solidFill>
                  <a:schemeClr val="bg1"/>
                </a:solidFill>
                <a:latin typeface="URW Grotesk T Light Condensed"/>
              </a:defRPr>
            </a:lvl1pPr>
            <a:lvl2pPr algn="l">
              <a:defRPr sz="4400" b="0" i="0" spc="400">
                <a:solidFill>
                  <a:schemeClr val="bg1"/>
                </a:solidFill>
                <a:latin typeface="URW Grotesk T Light Condensed"/>
              </a:defRPr>
            </a:lvl2pPr>
            <a:lvl3pPr algn="l">
              <a:defRPr sz="4400" b="0" i="0" spc="400">
                <a:solidFill>
                  <a:schemeClr val="bg1"/>
                </a:solidFill>
                <a:latin typeface="URW Grotesk T Light Condensed"/>
              </a:defRPr>
            </a:lvl3pPr>
            <a:lvl4pPr algn="l">
              <a:defRPr sz="4400" b="0" i="0" spc="400">
                <a:solidFill>
                  <a:schemeClr val="bg1"/>
                </a:solidFill>
                <a:latin typeface="URW Grotesk T Light Condensed"/>
              </a:defRPr>
            </a:lvl4pPr>
            <a:lvl5pPr algn="l">
              <a:defRPr sz="4400" b="0" i="0" spc="400">
                <a:solidFill>
                  <a:schemeClr val="bg1"/>
                </a:solidFill>
                <a:latin typeface="URW Grotesk T Light Condense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11"/>
          </p:nvPr>
        </p:nvSpPr>
        <p:spPr>
          <a:xfrm>
            <a:off x="18037175" y="12738084"/>
            <a:ext cx="4771708" cy="565111"/>
          </a:xfrm>
          <a:prstGeom prst="rect">
            <a:avLst/>
          </a:prstGeom>
        </p:spPr>
        <p:txBody>
          <a:bodyPr vert="horz"/>
          <a:lstStyle>
            <a:lvl1pPr algn="r">
              <a:defRPr sz="3000" baseline="0">
                <a:solidFill>
                  <a:schemeClr val="bg1"/>
                </a:solidFill>
                <a:latin typeface="URW Grotesk T Light Condensed"/>
              </a:defRPr>
            </a:lvl1pPr>
            <a:lvl2pPr algn="r">
              <a:defRPr sz="3000" baseline="0">
                <a:solidFill>
                  <a:schemeClr val="bg1"/>
                </a:solidFill>
                <a:latin typeface="URW Grotesk T Light Condensed"/>
              </a:defRPr>
            </a:lvl2pPr>
            <a:lvl3pPr algn="r">
              <a:defRPr sz="3000" baseline="0">
                <a:solidFill>
                  <a:schemeClr val="bg1"/>
                </a:solidFill>
                <a:latin typeface="URW Grotesk T Light Condensed"/>
              </a:defRPr>
            </a:lvl3pPr>
            <a:lvl4pPr algn="r">
              <a:defRPr sz="3000" baseline="0">
                <a:solidFill>
                  <a:schemeClr val="bg1"/>
                </a:solidFill>
                <a:latin typeface="URW Grotesk T Light Condensed"/>
              </a:defRPr>
            </a:lvl4pPr>
            <a:lvl5pPr algn="r">
              <a:defRPr sz="3000" baseline="0">
                <a:solidFill>
                  <a:schemeClr val="bg1"/>
                </a:solidFill>
                <a:latin typeface="URW Grotesk T Light Condense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Nebraska_N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64613" y="12404998"/>
            <a:ext cx="963469" cy="898197"/>
          </a:xfrm>
          <a:prstGeom prst="rect">
            <a:avLst/>
          </a:prstGeom>
        </p:spPr>
      </p:pic>
      <p:sp>
        <p:nvSpPr>
          <p:cNvPr id="7" name="Text Placeholder 2"/>
          <p:cNvSpPr>
            <a:spLocks noGrp="1"/>
          </p:cNvSpPr>
          <p:nvPr>
            <p:ph type="body" sz="quarter" idx="12" hasCustomPrompt="1"/>
          </p:nvPr>
        </p:nvSpPr>
        <p:spPr>
          <a:xfrm>
            <a:off x="533400" y="12594111"/>
            <a:ext cx="13694833" cy="685800"/>
          </a:xfrm>
          <a:prstGeom prst="rect">
            <a:avLst/>
          </a:prstGeom>
          <a:noFill/>
          <a:ln>
            <a:noFill/>
          </a:ln>
        </p:spPr>
        <p:txBody>
          <a:bodyPr vert="horz"/>
          <a:lstStyle>
            <a:lvl1pPr algn="l">
              <a:defRPr sz="1800" b="0" baseline="0">
                <a:solidFill>
                  <a:schemeClr val="bg1"/>
                </a:solidFill>
              </a:defRPr>
            </a:lvl1pPr>
          </a:lstStyle>
          <a:p>
            <a:pPr lvl="0"/>
            <a:r>
              <a:rPr lang="en-US" dirty="0"/>
              <a:t>Add captions here</a:t>
            </a:r>
          </a:p>
          <a:p>
            <a:pPr lvl="0"/>
            <a:endParaRPr lang="en-US" dirty="0"/>
          </a:p>
        </p:txBody>
      </p:sp>
    </p:spTree>
    <p:extLst>
      <p:ext uri="{BB962C8B-B14F-4D97-AF65-F5344CB8AC3E}">
        <p14:creationId xmlns:p14="http://schemas.microsoft.com/office/powerpoint/2010/main" val="14860138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4.89583E-6 -3.33333E-6 L -4.89583E-6 -0.0949 " pathEditMode="relative" rAng="0" ptsTypes="AA">
                                      <p:cBhvr>
                                        <p:cTn id="6" dur="8000" fill="hold"/>
                                        <p:tgtEl>
                                          <p:spTgt spid="7">
                                            <p:txEl>
                                              <p:pRg st="0" end="0"/>
                                            </p:txEl>
                                          </p:spTgt>
                                        </p:tgtEl>
                                        <p:attrNameLst>
                                          <p:attrName>ppt_x</p:attrName>
                                          <p:attrName>ppt_y</p:attrName>
                                        </p:attrNameLst>
                                      </p:cBhvr>
                                      <p:rCtr x="0" y="-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64" presetClass="path" presetSubtype="0" accel="50000" decel="50000" fill="hold" nodeType="afterEffect">
                  <p:stCondLst>
                    <p:cond delay="0"/>
                  </p:stCondLst>
                  <p:childTnLst>
                    <p:animMotion origin="layout" path="M -4.89583E-6 -3.33333E-6 L -4.89583E-6 -0.0949 " pathEditMode="relative" rAng="0" ptsTypes="AA">
                      <p:cBhvr>
                        <p:cTn dur="8000" fill="hold"/>
                        <p:tgtEl>
                          <p:spTgt spid="7"/>
                        </p:tgtEl>
                        <p:attrNameLst>
                          <p:attrName>ppt_x</p:attrName>
                          <p:attrName>ppt_y</p:attrName>
                        </p:attrNameLst>
                      </p:cBhvr>
                      <p:rCtr x="0" y="-4745"/>
                    </p:animMotion>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ig Title Slide">
    <p:bg>
      <p:bgPr>
        <a:solidFill>
          <a:schemeClr val="tx1"/>
        </a:solid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689100" y="745777"/>
            <a:ext cx="21005801" cy="12224446"/>
          </a:xfrm>
          <a:prstGeom prst="rect">
            <a:avLst/>
          </a:prstGeom>
        </p:spPr>
        <p:txBody>
          <a:bodyPr lIns="50800" tIns="50800" rIns="50800" bIns="50800" anchor="ctr"/>
          <a:lstStyle>
            <a:lvl1pPr>
              <a:spcBef>
                <a:spcPts val="4500"/>
              </a:spcBef>
              <a:defRPr sz="20000">
                <a:latin typeface="Minion Pro Semibold"/>
                <a:ea typeface="Minion Pro Semibold"/>
                <a:cs typeface="Minion Pro Semibold"/>
                <a:sym typeface="Minion Pro Semibold"/>
              </a:defRPr>
            </a:lvl1pPr>
          </a:lstStyle>
          <a:p>
            <a:pPr lvl="0">
              <a:defRPr sz="1800" b="0" i="0">
                <a:solidFill>
                  <a:srgbClr val="000000"/>
                </a:solidFill>
              </a:defRPr>
            </a:pPr>
            <a:r>
              <a:rPr lang="en-US" sz="20000" b="1" i="1">
                <a:solidFill>
                  <a:srgbClr val="FFFFFF"/>
                </a:solidFill>
              </a:rPr>
              <a:t>Click to edit Master title style</a:t>
            </a:r>
            <a:endParaRPr sz="20000" b="1" i="1">
              <a:solidFill>
                <a:srgbClr val="FFFFFF"/>
              </a:solidFill>
            </a:endParaRPr>
          </a:p>
        </p:txBody>
      </p:sp>
      <p:sp>
        <p:nvSpPr>
          <p:cNvPr id="4" name="Text Placeholder 8"/>
          <p:cNvSpPr>
            <a:spLocks noGrp="1"/>
          </p:cNvSpPr>
          <p:nvPr>
            <p:ph type="body" sz="quarter" idx="11"/>
          </p:nvPr>
        </p:nvSpPr>
        <p:spPr>
          <a:xfrm>
            <a:off x="18037175" y="12738084"/>
            <a:ext cx="4771708" cy="565111"/>
          </a:xfrm>
          <a:prstGeom prst="rect">
            <a:avLst/>
          </a:prstGeom>
        </p:spPr>
        <p:txBody>
          <a:bodyPr vert="horz"/>
          <a:lstStyle>
            <a:lvl1pPr algn="r">
              <a:defRPr sz="3000" baseline="0">
                <a:solidFill>
                  <a:schemeClr val="bg1"/>
                </a:solidFill>
                <a:latin typeface="URW Grotesk T Light Condensed"/>
              </a:defRPr>
            </a:lvl1pPr>
            <a:lvl2pPr algn="r">
              <a:defRPr sz="3000" baseline="0">
                <a:solidFill>
                  <a:schemeClr val="bg1"/>
                </a:solidFill>
                <a:latin typeface="URW Grotesk T Light Condensed"/>
              </a:defRPr>
            </a:lvl2pPr>
            <a:lvl3pPr algn="r">
              <a:defRPr sz="3000" baseline="0">
                <a:solidFill>
                  <a:schemeClr val="bg1"/>
                </a:solidFill>
                <a:latin typeface="URW Grotesk T Light Condensed"/>
              </a:defRPr>
            </a:lvl3pPr>
            <a:lvl4pPr algn="r">
              <a:defRPr sz="3000" baseline="0">
                <a:solidFill>
                  <a:schemeClr val="bg1"/>
                </a:solidFill>
                <a:latin typeface="URW Grotesk T Light Condensed"/>
              </a:defRPr>
            </a:lvl4pPr>
            <a:lvl5pPr algn="r">
              <a:defRPr sz="3000" baseline="0">
                <a:solidFill>
                  <a:schemeClr val="bg1"/>
                </a:solidFill>
                <a:latin typeface="URW Grotesk T Light Condense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Nebraska_N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64613" y="12404998"/>
            <a:ext cx="963469" cy="898197"/>
          </a:xfrm>
          <a:prstGeom prst="rect">
            <a:avLst/>
          </a:prstGeom>
        </p:spPr>
      </p:pic>
      <p:sp>
        <p:nvSpPr>
          <p:cNvPr id="6" name="Text Placeholder 2"/>
          <p:cNvSpPr>
            <a:spLocks noGrp="1"/>
          </p:cNvSpPr>
          <p:nvPr>
            <p:ph type="body" sz="quarter" idx="12" hasCustomPrompt="1"/>
          </p:nvPr>
        </p:nvSpPr>
        <p:spPr>
          <a:xfrm>
            <a:off x="533400" y="12594111"/>
            <a:ext cx="13694833" cy="685800"/>
          </a:xfrm>
          <a:prstGeom prst="rect">
            <a:avLst/>
          </a:prstGeom>
          <a:noFill/>
          <a:ln>
            <a:noFill/>
          </a:ln>
        </p:spPr>
        <p:txBody>
          <a:bodyPr vert="horz"/>
          <a:lstStyle>
            <a:lvl1pPr algn="l">
              <a:defRPr sz="1800" b="0" baseline="0">
                <a:solidFill>
                  <a:schemeClr val="bg1"/>
                </a:solidFill>
              </a:defRPr>
            </a:lvl1pPr>
          </a:lstStyle>
          <a:p>
            <a:pPr lvl="0"/>
            <a:r>
              <a:rPr lang="en-US" dirty="0"/>
              <a:t>Add captions here</a:t>
            </a:r>
          </a:p>
          <a:p>
            <a:pPr lvl="0"/>
            <a:endParaRPr lang="en-US" dirty="0"/>
          </a:p>
        </p:txBody>
      </p:sp>
    </p:spTree>
    <p:extLst>
      <p:ext uri="{BB962C8B-B14F-4D97-AF65-F5344CB8AC3E}">
        <p14:creationId xmlns:p14="http://schemas.microsoft.com/office/powerpoint/2010/main" val="10223504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4.89583E-6 -3.33333E-6 L -4.89583E-6 -0.0949 " pathEditMode="relative" rAng="0" ptsTypes="AA">
                                      <p:cBhvr>
                                        <p:cTn id="6" dur="8000" fill="hold"/>
                                        <p:tgtEl>
                                          <p:spTgt spid="6">
                                            <p:txEl>
                                              <p:pRg st="0" end="0"/>
                                            </p:txEl>
                                          </p:spTgt>
                                        </p:tgtEl>
                                        <p:attrNameLst>
                                          <p:attrName>ppt_x</p:attrName>
                                          <p:attrName>ppt_y</p:attrName>
                                        </p:attrNameLst>
                                      </p:cBhvr>
                                      <p:rCtr x="0" y="-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64" presetClass="path" presetSubtype="0" accel="50000" decel="50000" fill="hold" nodeType="afterEffect">
                  <p:stCondLst>
                    <p:cond delay="0"/>
                  </p:stCondLst>
                  <p:childTnLst>
                    <p:animMotion origin="layout" path="M -4.89583E-6 -3.33333E-6 L -4.89583E-6 -0.0949 " pathEditMode="relative" rAng="0" ptsTypes="AA">
                      <p:cBhvr>
                        <p:cTn dur="8000" fill="hold"/>
                        <p:tgtEl>
                          <p:spTgt spid="6"/>
                        </p:tgtEl>
                        <p:attrNameLst>
                          <p:attrName>ppt_x</p:attrName>
                          <p:attrName>ppt_y</p:attrName>
                        </p:attrNameLst>
                      </p:cBhvr>
                      <p:rCtr x="0" y="-4745"/>
                    </p:animMotion>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ext Slide">
    <p:bg>
      <p:bgPr>
        <a:solidFill>
          <a:schemeClr val="tx1"/>
        </a:solid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533400" y="3765798"/>
            <a:ext cx="10223500" cy="5676404"/>
          </a:xfrm>
          <a:prstGeom prst="rect">
            <a:avLst/>
          </a:prstGeom>
        </p:spPr>
        <p:txBody>
          <a:bodyPr lIns="50800" tIns="50800" rIns="50800" bIns="50800" anchor="ctr"/>
          <a:lstStyle>
            <a:lvl1pPr algn="r">
              <a:defRPr sz="8900">
                <a:solidFill>
                  <a:srgbClr val="D00000"/>
                </a:solidFill>
                <a:latin typeface="Minion"/>
              </a:defRPr>
            </a:lvl1pPr>
          </a:lstStyle>
          <a:p>
            <a:pPr lvl="0">
              <a:defRPr sz="1800" b="0" i="0">
                <a:solidFill>
                  <a:srgbClr val="000000"/>
                </a:solidFill>
              </a:defRPr>
            </a:pPr>
            <a:r>
              <a:rPr lang="en-US" sz="8900" b="1" i="1">
                <a:solidFill>
                  <a:srgbClr val="D00000"/>
                </a:solidFill>
              </a:rPr>
              <a:t>Click to edit Master title style</a:t>
            </a:r>
            <a:endParaRPr sz="8900" b="1" i="1" dirty="0">
              <a:solidFill>
                <a:srgbClr val="D00000"/>
              </a:solidFill>
            </a:endParaRPr>
          </a:p>
        </p:txBody>
      </p:sp>
      <p:sp>
        <p:nvSpPr>
          <p:cNvPr id="4" name="Text Placeholder 4"/>
          <p:cNvSpPr>
            <a:spLocks noGrp="1"/>
          </p:cNvSpPr>
          <p:nvPr>
            <p:ph type="body" sz="quarter" idx="10"/>
          </p:nvPr>
        </p:nvSpPr>
        <p:spPr>
          <a:xfrm>
            <a:off x="11991655" y="6387884"/>
            <a:ext cx="11725700" cy="914400"/>
          </a:xfrm>
          <a:prstGeom prst="rect">
            <a:avLst/>
          </a:prstGeom>
        </p:spPr>
        <p:txBody>
          <a:bodyPr vert="horz"/>
          <a:lstStyle>
            <a:lvl1pPr algn="l">
              <a:defRPr sz="4400" b="0" i="0" cap="none" spc="0">
                <a:solidFill>
                  <a:srgbClr val="FFFFFF"/>
                </a:solidFill>
                <a:latin typeface="Minion Pro Med"/>
              </a:defRPr>
            </a:lvl1pPr>
            <a:lvl2pPr algn="l">
              <a:defRPr sz="4400" b="0" i="0" cap="none" spc="0">
                <a:solidFill>
                  <a:srgbClr val="FFFFFF"/>
                </a:solidFill>
                <a:latin typeface="Minion Pro Med"/>
              </a:defRPr>
            </a:lvl2pPr>
            <a:lvl3pPr algn="l">
              <a:defRPr sz="4400" b="0" i="0" cap="none" spc="0">
                <a:solidFill>
                  <a:srgbClr val="FFFFFF"/>
                </a:solidFill>
                <a:latin typeface="Minion Pro Med"/>
              </a:defRPr>
            </a:lvl3pPr>
            <a:lvl4pPr algn="l">
              <a:defRPr sz="4400" b="0" i="0" cap="none" spc="0">
                <a:solidFill>
                  <a:srgbClr val="FFFFFF"/>
                </a:solidFill>
                <a:latin typeface="Minion Pro Med"/>
              </a:defRPr>
            </a:lvl4pPr>
            <a:lvl5pPr algn="l">
              <a:defRPr sz="4400" b="0" i="0" cap="none" spc="0">
                <a:solidFill>
                  <a:srgbClr val="FFFFFF"/>
                </a:solidFill>
                <a:latin typeface="Minion Pro Me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1"/>
          </p:nvPr>
        </p:nvSpPr>
        <p:spPr>
          <a:xfrm>
            <a:off x="18037175" y="12738084"/>
            <a:ext cx="4771708" cy="565111"/>
          </a:xfrm>
          <a:prstGeom prst="rect">
            <a:avLst/>
          </a:prstGeom>
        </p:spPr>
        <p:txBody>
          <a:bodyPr vert="horz"/>
          <a:lstStyle>
            <a:lvl1pPr algn="r">
              <a:defRPr sz="3000" baseline="0">
                <a:solidFill>
                  <a:srgbClr val="FFFFFF"/>
                </a:solidFill>
                <a:latin typeface="URW Grotesk T Light Condensed"/>
              </a:defRPr>
            </a:lvl1pPr>
            <a:lvl2pPr algn="r">
              <a:defRPr sz="3000" baseline="0">
                <a:solidFill>
                  <a:srgbClr val="FFFFFF"/>
                </a:solidFill>
                <a:latin typeface="URW Grotesk T Light Condensed"/>
              </a:defRPr>
            </a:lvl2pPr>
            <a:lvl3pPr algn="r">
              <a:defRPr sz="3000" baseline="0">
                <a:solidFill>
                  <a:srgbClr val="FFFFFF"/>
                </a:solidFill>
                <a:latin typeface="URW Grotesk T Light Condensed"/>
              </a:defRPr>
            </a:lvl3pPr>
            <a:lvl4pPr algn="r">
              <a:defRPr sz="3000" baseline="0">
                <a:solidFill>
                  <a:srgbClr val="FFFFFF"/>
                </a:solidFill>
                <a:latin typeface="URW Grotesk T Light Condensed"/>
              </a:defRPr>
            </a:lvl4pPr>
            <a:lvl5pPr algn="r">
              <a:defRPr sz="3000" baseline="0">
                <a:solidFill>
                  <a:srgbClr val="FFFFFF"/>
                </a:solidFill>
                <a:latin typeface="URW Grotesk T Light Condense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Nebraska_N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64613" y="12404998"/>
            <a:ext cx="963469" cy="898197"/>
          </a:xfrm>
          <a:prstGeom prst="rect">
            <a:avLst/>
          </a:prstGeom>
        </p:spPr>
      </p:pic>
      <p:sp>
        <p:nvSpPr>
          <p:cNvPr id="8" name="Text Placeholder 2"/>
          <p:cNvSpPr>
            <a:spLocks noGrp="1"/>
          </p:cNvSpPr>
          <p:nvPr>
            <p:ph type="body" sz="quarter" idx="12" hasCustomPrompt="1"/>
          </p:nvPr>
        </p:nvSpPr>
        <p:spPr>
          <a:xfrm>
            <a:off x="533400" y="12594111"/>
            <a:ext cx="13694833" cy="685800"/>
          </a:xfrm>
          <a:prstGeom prst="rect">
            <a:avLst/>
          </a:prstGeom>
          <a:noFill/>
          <a:ln>
            <a:noFill/>
          </a:ln>
        </p:spPr>
        <p:txBody>
          <a:bodyPr vert="horz"/>
          <a:lstStyle>
            <a:lvl1pPr algn="l">
              <a:defRPr sz="1800" b="0" baseline="0">
                <a:solidFill>
                  <a:schemeClr val="bg1"/>
                </a:solidFill>
              </a:defRPr>
            </a:lvl1pPr>
          </a:lstStyle>
          <a:p>
            <a:pPr lvl="0"/>
            <a:r>
              <a:rPr lang="en-US" dirty="0"/>
              <a:t>Add captions here</a:t>
            </a:r>
          </a:p>
          <a:p>
            <a:pPr lvl="0"/>
            <a:endParaRPr lang="en-US" dirty="0"/>
          </a:p>
        </p:txBody>
      </p:sp>
    </p:spTree>
    <p:extLst>
      <p:ext uri="{BB962C8B-B14F-4D97-AF65-F5344CB8AC3E}">
        <p14:creationId xmlns:p14="http://schemas.microsoft.com/office/powerpoint/2010/main" val="6320932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4.89583E-6 -3.33333E-6 L -4.89583E-6 -0.0949 " pathEditMode="relative" rAng="0" ptsTypes="AA">
                                      <p:cBhvr>
                                        <p:cTn id="6" dur="8000" fill="hold"/>
                                        <p:tgtEl>
                                          <p:spTgt spid="8">
                                            <p:txEl>
                                              <p:pRg st="0" end="0"/>
                                            </p:txEl>
                                          </p:spTgt>
                                        </p:tgtEl>
                                        <p:attrNameLst>
                                          <p:attrName>ppt_x</p:attrName>
                                          <p:attrName>ppt_y</p:attrName>
                                        </p:attrNameLst>
                                      </p:cBhvr>
                                      <p:rCtr x="0" y="-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64" presetClass="path" presetSubtype="0" accel="50000" decel="50000" fill="hold" nodeType="afterEffect">
                  <p:stCondLst>
                    <p:cond delay="0"/>
                  </p:stCondLst>
                  <p:childTnLst>
                    <p:animMotion origin="layout" path="M -4.89583E-6 -3.33333E-6 L -4.89583E-6 -0.0949 " pathEditMode="relative" rAng="0" ptsTypes="AA">
                      <p:cBhvr>
                        <p:cTn dur="8000" fill="hold"/>
                        <p:tgtEl>
                          <p:spTgt spid="8"/>
                        </p:tgtEl>
                        <p:attrNameLst>
                          <p:attrName>ppt_x</p:attrName>
                          <p:attrName>ppt_y</p:attrName>
                        </p:attrNameLst>
                      </p:cBhvr>
                      <p:rCtr x="0" y="-4745"/>
                    </p:animMotion>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ext Slide">
    <p:bg>
      <p:bgPr>
        <a:solidFill>
          <a:srgbClr val="F5F1E7"/>
        </a:solid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533400" y="3765798"/>
            <a:ext cx="10223500" cy="5676404"/>
          </a:xfrm>
          <a:prstGeom prst="rect">
            <a:avLst/>
          </a:prstGeom>
        </p:spPr>
        <p:txBody>
          <a:bodyPr lIns="50800" tIns="50800" rIns="50800" bIns="50800" anchor="ctr"/>
          <a:lstStyle>
            <a:lvl1pPr algn="r">
              <a:defRPr sz="8900">
                <a:solidFill>
                  <a:srgbClr val="D00000"/>
                </a:solidFill>
                <a:latin typeface="Minion"/>
              </a:defRPr>
            </a:lvl1pPr>
          </a:lstStyle>
          <a:p>
            <a:pPr lvl="0">
              <a:defRPr sz="1800" b="0" i="0">
                <a:solidFill>
                  <a:srgbClr val="000000"/>
                </a:solidFill>
              </a:defRPr>
            </a:pPr>
            <a:r>
              <a:rPr lang="en-US" sz="8900" b="1" i="1">
                <a:solidFill>
                  <a:srgbClr val="D00000"/>
                </a:solidFill>
              </a:rPr>
              <a:t>Click to edit Master title style</a:t>
            </a:r>
            <a:endParaRPr sz="8900" b="1" i="1" dirty="0">
              <a:solidFill>
                <a:srgbClr val="D00000"/>
              </a:solidFill>
            </a:endParaRPr>
          </a:p>
        </p:txBody>
      </p:sp>
      <p:sp>
        <p:nvSpPr>
          <p:cNvPr id="4" name="Text Placeholder 4"/>
          <p:cNvSpPr>
            <a:spLocks noGrp="1"/>
          </p:cNvSpPr>
          <p:nvPr>
            <p:ph type="body" sz="quarter" idx="10"/>
          </p:nvPr>
        </p:nvSpPr>
        <p:spPr>
          <a:xfrm>
            <a:off x="11991655" y="6387884"/>
            <a:ext cx="11725700" cy="914400"/>
          </a:xfrm>
          <a:prstGeom prst="rect">
            <a:avLst/>
          </a:prstGeom>
        </p:spPr>
        <p:txBody>
          <a:bodyPr vert="horz"/>
          <a:lstStyle>
            <a:lvl1pPr algn="l">
              <a:defRPr sz="4400" b="0" i="0" cap="none" spc="0">
                <a:solidFill>
                  <a:srgbClr val="000000"/>
                </a:solidFill>
                <a:latin typeface="Minion Pro Med"/>
              </a:defRPr>
            </a:lvl1pPr>
            <a:lvl2pPr algn="l">
              <a:defRPr sz="4400" b="0" i="0" cap="none" spc="0">
                <a:solidFill>
                  <a:srgbClr val="000000"/>
                </a:solidFill>
                <a:latin typeface="Minion Pro Med"/>
              </a:defRPr>
            </a:lvl2pPr>
            <a:lvl3pPr algn="l">
              <a:defRPr sz="4400" b="0" i="0" cap="none" spc="0">
                <a:solidFill>
                  <a:srgbClr val="000000"/>
                </a:solidFill>
                <a:latin typeface="Minion Pro Med"/>
              </a:defRPr>
            </a:lvl3pPr>
            <a:lvl4pPr algn="l">
              <a:defRPr sz="4400" b="0" i="0" cap="none" spc="0">
                <a:solidFill>
                  <a:srgbClr val="000000"/>
                </a:solidFill>
                <a:latin typeface="Minion Pro Med"/>
              </a:defRPr>
            </a:lvl4pPr>
            <a:lvl5pPr algn="l">
              <a:defRPr sz="4400" b="0" i="0" cap="none" spc="0">
                <a:solidFill>
                  <a:srgbClr val="000000"/>
                </a:solidFill>
                <a:latin typeface="Minion Pro Me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1"/>
          </p:nvPr>
        </p:nvSpPr>
        <p:spPr>
          <a:xfrm>
            <a:off x="18037175" y="12738084"/>
            <a:ext cx="4771708" cy="565111"/>
          </a:xfrm>
          <a:prstGeom prst="rect">
            <a:avLst/>
          </a:prstGeom>
        </p:spPr>
        <p:txBody>
          <a:bodyPr vert="horz"/>
          <a:lstStyle>
            <a:lvl1pPr algn="r">
              <a:defRPr sz="3000" baseline="0">
                <a:solidFill>
                  <a:srgbClr val="000000"/>
                </a:solidFill>
                <a:latin typeface="URW Grotesk T Light Condensed"/>
              </a:defRPr>
            </a:lvl1pPr>
            <a:lvl2pPr algn="r">
              <a:defRPr sz="3000" baseline="0">
                <a:solidFill>
                  <a:srgbClr val="000000"/>
                </a:solidFill>
                <a:latin typeface="URW Grotesk T Light Condensed"/>
              </a:defRPr>
            </a:lvl2pPr>
            <a:lvl3pPr algn="r">
              <a:defRPr sz="3000" baseline="0">
                <a:solidFill>
                  <a:srgbClr val="000000"/>
                </a:solidFill>
                <a:latin typeface="URW Grotesk T Light Condensed"/>
              </a:defRPr>
            </a:lvl3pPr>
            <a:lvl4pPr algn="r">
              <a:defRPr sz="3000" baseline="0">
                <a:solidFill>
                  <a:srgbClr val="000000"/>
                </a:solidFill>
                <a:latin typeface="URW Grotesk T Light Condensed"/>
              </a:defRPr>
            </a:lvl4pPr>
            <a:lvl5pPr algn="r">
              <a:defRPr sz="3000" baseline="0">
                <a:solidFill>
                  <a:srgbClr val="000000"/>
                </a:solidFill>
                <a:latin typeface="URW Grotesk T Light Condense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Nebraska_N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64614" y="12486447"/>
            <a:ext cx="876099" cy="816747"/>
          </a:xfrm>
          <a:prstGeom prst="rect">
            <a:avLst/>
          </a:prstGeom>
        </p:spPr>
      </p:pic>
      <p:sp>
        <p:nvSpPr>
          <p:cNvPr id="8" name="Text Placeholder 2"/>
          <p:cNvSpPr>
            <a:spLocks noGrp="1"/>
          </p:cNvSpPr>
          <p:nvPr>
            <p:ph type="body" sz="quarter" idx="12" hasCustomPrompt="1"/>
          </p:nvPr>
        </p:nvSpPr>
        <p:spPr>
          <a:xfrm>
            <a:off x="533400" y="12594111"/>
            <a:ext cx="13694833" cy="685800"/>
          </a:xfrm>
          <a:prstGeom prst="rect">
            <a:avLst/>
          </a:prstGeom>
          <a:noFill/>
          <a:ln>
            <a:noFill/>
          </a:ln>
        </p:spPr>
        <p:txBody>
          <a:bodyPr vert="horz"/>
          <a:lstStyle>
            <a:lvl1pPr algn="l">
              <a:defRPr sz="1800" b="0" baseline="0">
                <a:solidFill>
                  <a:srgbClr val="000000"/>
                </a:solidFill>
              </a:defRPr>
            </a:lvl1pPr>
          </a:lstStyle>
          <a:p>
            <a:pPr lvl="0"/>
            <a:r>
              <a:rPr lang="en-US" dirty="0"/>
              <a:t>Add captions here</a:t>
            </a:r>
          </a:p>
          <a:p>
            <a:pPr lvl="0"/>
            <a:endParaRPr lang="en-US" dirty="0"/>
          </a:p>
        </p:txBody>
      </p:sp>
    </p:spTree>
    <p:extLst>
      <p:ext uri="{BB962C8B-B14F-4D97-AF65-F5344CB8AC3E}">
        <p14:creationId xmlns:p14="http://schemas.microsoft.com/office/powerpoint/2010/main" val="4444066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4.89583E-6 -3.33333E-6 L -4.89583E-6 -0.0949 " pathEditMode="relative" rAng="0" ptsTypes="AA">
                                      <p:cBhvr>
                                        <p:cTn id="6" dur="8000" fill="hold"/>
                                        <p:tgtEl>
                                          <p:spTgt spid="8">
                                            <p:txEl>
                                              <p:pRg st="0" end="0"/>
                                            </p:txEl>
                                          </p:spTgt>
                                        </p:tgtEl>
                                        <p:attrNameLst>
                                          <p:attrName>ppt_x</p:attrName>
                                          <p:attrName>ppt_y</p:attrName>
                                        </p:attrNameLst>
                                      </p:cBhvr>
                                      <p:rCtr x="0" y="-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64" presetClass="path" presetSubtype="0" accel="50000" decel="50000" fill="hold" nodeType="afterEffect">
                  <p:stCondLst>
                    <p:cond delay="0"/>
                  </p:stCondLst>
                  <p:childTnLst>
                    <p:animMotion origin="layout" path="M -4.89583E-6 -3.33333E-6 L -4.89583E-6 -0.0949 " pathEditMode="relative" rAng="0" ptsTypes="AA">
                      <p:cBhvr>
                        <p:cTn dur="8000" fill="hold"/>
                        <p:tgtEl>
                          <p:spTgt spid="8"/>
                        </p:tgtEl>
                        <p:attrNameLst>
                          <p:attrName>ppt_x</p:attrName>
                          <p:attrName>ppt_y</p:attrName>
                        </p:attrNameLst>
                      </p:cBhvr>
                      <p:rCtr x="0" y="-4745"/>
                    </p:animMotion>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2"/>
          <p:cNvSpPr>
            <a:spLocks noGrp="1"/>
          </p:cNvSpPr>
          <p:nvPr>
            <p:ph type="title"/>
          </p:nvPr>
        </p:nvSpPr>
        <p:spPr>
          <a:xfrm>
            <a:off x="634999" y="9789740"/>
            <a:ext cx="23114001" cy="86737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p>
            <a:pPr lvl="0">
              <a:defRPr sz="1800" b="0" i="0">
                <a:solidFill>
                  <a:srgbClr val="000000"/>
                </a:solidFill>
              </a:defRPr>
            </a:pPr>
            <a:r>
              <a:rPr sz="4500" b="1" i="1">
                <a:solidFill>
                  <a:srgbClr val="FFFFFF"/>
                </a:solidFill>
              </a:rPr>
              <a:t>Title Text</a:t>
            </a:r>
          </a:p>
        </p:txBody>
      </p:sp>
      <p:sp>
        <p:nvSpPr>
          <p:cNvPr id="4" name="Shape 3"/>
          <p:cNvSpPr>
            <a:spLocks noGrp="1"/>
          </p:cNvSpPr>
          <p:nvPr>
            <p:ph idx="1"/>
          </p:nvPr>
        </p:nvSpPr>
        <p:spPr>
          <a:xfrm>
            <a:off x="10740677" y="10693400"/>
            <a:ext cx="2902646" cy="1587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defRPr b="1" i="0">
                <a:latin typeface="URW Grotesk T" charset="0"/>
                <a:ea typeface="URW Grotesk T" charset="0"/>
                <a:cs typeface="URW Grotesk T" charset="0"/>
              </a:defRPr>
            </a:lvl1pPr>
            <a:lvl2pPr>
              <a:defRPr b="1" i="0">
                <a:latin typeface="URW Grotesk T" charset="0"/>
                <a:ea typeface="URW Grotesk T" charset="0"/>
                <a:cs typeface="URW Grotesk T" charset="0"/>
              </a:defRPr>
            </a:lvl2pPr>
            <a:lvl3pPr>
              <a:defRPr b="1" i="0">
                <a:latin typeface="URW Grotesk T" charset="0"/>
                <a:ea typeface="URW Grotesk T" charset="0"/>
                <a:cs typeface="URW Grotesk T" charset="0"/>
              </a:defRPr>
            </a:lvl3pPr>
            <a:lvl4pPr>
              <a:defRPr b="1" i="0">
                <a:latin typeface="URW Grotesk T" charset="0"/>
                <a:ea typeface="URW Grotesk T" charset="0"/>
                <a:cs typeface="URW Grotesk T" charset="0"/>
              </a:defRPr>
            </a:lvl4pPr>
            <a:lvl5pPr>
              <a:defRPr b="1" i="0">
                <a:latin typeface="URW Grotesk T" charset="0"/>
                <a:ea typeface="URW Grotesk T" charset="0"/>
                <a:cs typeface="URW Grotesk T" charset="0"/>
              </a:defRPr>
            </a:lvl5pPr>
          </a:lstStyle>
          <a:p>
            <a:pPr lvl="0">
              <a:defRPr sz="1800" b="0" cap="none" spc="0">
                <a:solidFill>
                  <a:srgbClr val="000000"/>
                </a:solidFill>
              </a:defRPr>
            </a:pPr>
            <a:endParaRPr sz="2000" b="1" cap="all" spc="200" dirty="0">
              <a:solidFill>
                <a:srgbClr val="FFFFFF"/>
              </a:solidFill>
            </a:endParaRPr>
          </a:p>
        </p:txBody>
      </p:sp>
      <p:pic>
        <p:nvPicPr>
          <p:cNvPr id="5" name="R-UNL_rev.pdf"/>
          <p:cNvPicPr/>
          <p:nvPr userDrawn="1"/>
        </p:nvPicPr>
        <p:blipFill>
          <a:blip r:embed="rId2">
            <a:extLst>
              <a:ext uri="{28A0092B-C50C-407E-A947-70E740481C1C}">
                <a14:useLocalDpi xmlns:a14="http://schemas.microsoft.com/office/drawing/2010/main" val="0"/>
              </a:ext>
            </a:extLst>
          </a:blip>
          <a:stretch>
            <a:fillRect/>
          </a:stretch>
        </p:blipFill>
        <p:spPr>
          <a:xfrm>
            <a:off x="22609638" y="12686623"/>
            <a:ext cx="1339898" cy="511276"/>
          </a:xfrm>
          <a:prstGeom prst="rect">
            <a:avLst/>
          </a:prstGeom>
          <a:ln w="12700">
            <a:miter lim="400000"/>
          </a:ln>
        </p:spPr>
      </p:pic>
      <p:sp>
        <p:nvSpPr>
          <p:cNvPr id="7" name="Picture Placeholder 6"/>
          <p:cNvSpPr>
            <a:spLocks noGrp="1"/>
          </p:cNvSpPr>
          <p:nvPr>
            <p:ph type="pic" sz="quarter" idx="10" hasCustomPrompt="1"/>
          </p:nvPr>
        </p:nvSpPr>
        <p:spPr>
          <a:xfrm>
            <a:off x="3713163" y="2660650"/>
            <a:ext cx="17095787" cy="6316663"/>
          </a:xfrm>
          <a:prstGeom prst="rect">
            <a:avLst/>
          </a:prstGeom>
        </p:spPr>
        <p:txBody>
          <a:bodyPr/>
          <a:lstStyle>
            <a:lvl1pPr>
              <a:defRPr baseline="0"/>
            </a:lvl1pPr>
          </a:lstStyle>
          <a:p>
            <a:r>
              <a:rPr lang="en-US" dirty="0"/>
              <a:t>INSERT LOCKUP (reversed .PDF RGB version)</a:t>
            </a:r>
          </a:p>
        </p:txBody>
      </p:sp>
      <p:sp>
        <p:nvSpPr>
          <p:cNvPr id="8" name="Text Placeholder 2"/>
          <p:cNvSpPr>
            <a:spLocks noGrp="1"/>
          </p:cNvSpPr>
          <p:nvPr>
            <p:ph type="body" sz="quarter" idx="11" hasCustomPrompt="1"/>
          </p:nvPr>
        </p:nvSpPr>
        <p:spPr>
          <a:xfrm>
            <a:off x="5355166" y="13904383"/>
            <a:ext cx="13694833" cy="685800"/>
          </a:xfrm>
          <a:prstGeom prst="rect">
            <a:avLst/>
          </a:prstGeom>
          <a:noFill/>
          <a:ln>
            <a:noFill/>
          </a:ln>
        </p:spPr>
        <p:txBody>
          <a:bodyPr vert="horz"/>
          <a:lstStyle>
            <a:lvl1pPr algn="l">
              <a:defRPr sz="1800" b="0" baseline="0">
                <a:solidFill>
                  <a:schemeClr val="bg1"/>
                </a:solidFill>
              </a:defRPr>
            </a:lvl1pPr>
          </a:lstStyle>
          <a:p>
            <a:pPr lvl="0"/>
            <a:r>
              <a:rPr lang="en-US" dirty="0"/>
              <a:t>Add captions here</a:t>
            </a:r>
          </a:p>
          <a:p>
            <a:pPr lvl="0"/>
            <a:endParaRPr lang="en-US" dirty="0"/>
          </a:p>
        </p:txBody>
      </p:sp>
    </p:spTree>
    <p:extLst>
      <p:ext uri="{BB962C8B-B14F-4D97-AF65-F5344CB8AC3E}">
        <p14:creationId xmlns:p14="http://schemas.microsoft.com/office/powerpoint/2010/main" val="4605739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4.89583E-6 -3.33333E-6 L -4.89583E-6 -0.0949 " pathEditMode="relative" rAng="0" ptsTypes="AA">
                                      <p:cBhvr>
                                        <p:cTn id="6" dur="8000" fill="hold"/>
                                        <p:tgtEl>
                                          <p:spTgt spid="8">
                                            <p:txEl>
                                              <p:pRg st="0" end="0"/>
                                            </p:txEl>
                                          </p:spTgt>
                                        </p:tgtEl>
                                        <p:attrNameLst>
                                          <p:attrName>ppt_x</p:attrName>
                                          <p:attrName>ppt_y</p:attrName>
                                        </p:attrNameLst>
                                      </p:cBhvr>
                                      <p:rCtr x="0" y="-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64" presetClass="path" presetSubtype="0" accel="50000" decel="50000" fill="hold" nodeType="afterEffect">
                  <p:stCondLst>
                    <p:cond delay="0"/>
                  </p:stCondLst>
                  <p:childTnLst>
                    <p:animMotion origin="layout" path="M -4.89583E-6 -3.33333E-6 L -4.89583E-6 -0.0949 " pathEditMode="relative" rAng="0" ptsTypes="AA">
                      <p:cBhvr>
                        <p:cTn dur="8000" fill="hold"/>
                        <p:tgtEl>
                          <p:spTgt spid="8"/>
                        </p:tgtEl>
                        <p:attrNameLst>
                          <p:attrName>ppt_x</p:attrName>
                          <p:attrName>ppt_y</p:attrName>
                        </p:attrNameLst>
                      </p:cBhvr>
                      <p:rCtr x="0" y="-4745"/>
                    </p:animMotion>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Intro Slide">
    <p:bg>
      <p:bgPr>
        <a:solidFill>
          <a:schemeClr val="tx1"/>
        </a:solid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533400" y="3765797"/>
            <a:ext cx="10223500" cy="5676405"/>
          </a:xfrm>
          <a:prstGeom prst="rect">
            <a:avLst/>
          </a:prstGeom>
        </p:spPr>
        <p:txBody>
          <a:bodyPr lIns="50800" tIns="50800" rIns="50800" bIns="50800" anchor="ctr"/>
          <a:lstStyle>
            <a:lvl1pPr algn="r">
              <a:defRPr sz="8900">
                <a:solidFill>
                  <a:srgbClr val="D00000"/>
                </a:solidFill>
                <a:latin typeface="Minion"/>
              </a:defRPr>
            </a:lvl1pPr>
          </a:lstStyle>
          <a:p>
            <a:pPr lvl="0">
              <a:defRPr sz="1800" b="0" i="0">
                <a:solidFill>
                  <a:srgbClr val="000000"/>
                </a:solidFill>
              </a:defRPr>
            </a:pPr>
            <a:r>
              <a:rPr lang="en-US" sz="8900" b="1" i="1">
                <a:solidFill>
                  <a:srgbClr val="D00000"/>
                </a:solidFill>
              </a:rPr>
              <a:t>Click to edit Master title style</a:t>
            </a:r>
            <a:endParaRPr sz="8900" b="1" i="1" dirty="0">
              <a:solidFill>
                <a:srgbClr val="D00000"/>
              </a:solidFill>
            </a:endParaRPr>
          </a:p>
        </p:txBody>
      </p:sp>
      <p:sp>
        <p:nvSpPr>
          <p:cNvPr id="5" name="Text Placeholder 4"/>
          <p:cNvSpPr>
            <a:spLocks noGrp="1"/>
          </p:cNvSpPr>
          <p:nvPr>
            <p:ph type="body" sz="quarter" idx="10"/>
          </p:nvPr>
        </p:nvSpPr>
        <p:spPr>
          <a:xfrm>
            <a:off x="11991655" y="6387884"/>
            <a:ext cx="11725700" cy="914400"/>
          </a:xfrm>
          <a:prstGeom prst="rect">
            <a:avLst/>
          </a:prstGeom>
        </p:spPr>
        <p:txBody>
          <a:bodyPr vert="horz"/>
          <a:lstStyle>
            <a:lvl1pPr algn="l">
              <a:defRPr sz="4400" b="0" i="0" spc="400">
                <a:solidFill>
                  <a:schemeClr val="bg1"/>
                </a:solidFill>
                <a:latin typeface="URW Grotesk T Light Condensed"/>
              </a:defRPr>
            </a:lvl1pPr>
            <a:lvl2pPr algn="l">
              <a:defRPr sz="4400" b="0" i="0" spc="400">
                <a:solidFill>
                  <a:schemeClr val="bg1"/>
                </a:solidFill>
                <a:latin typeface="URW Grotesk T Light Condensed"/>
              </a:defRPr>
            </a:lvl2pPr>
            <a:lvl3pPr algn="l">
              <a:defRPr sz="4400" b="0" i="0" spc="400">
                <a:solidFill>
                  <a:schemeClr val="bg1"/>
                </a:solidFill>
                <a:latin typeface="URW Grotesk T Light Condensed"/>
              </a:defRPr>
            </a:lvl3pPr>
            <a:lvl4pPr algn="l">
              <a:defRPr sz="4400" b="0" i="0" spc="400">
                <a:solidFill>
                  <a:schemeClr val="bg1"/>
                </a:solidFill>
                <a:latin typeface="URW Grotesk T Light Condensed"/>
              </a:defRPr>
            </a:lvl4pPr>
            <a:lvl5pPr algn="l">
              <a:defRPr sz="4400" b="0" i="0" spc="400">
                <a:solidFill>
                  <a:schemeClr val="bg1"/>
                </a:solidFill>
                <a:latin typeface="URW Grotesk T Light Condense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11"/>
          </p:nvPr>
        </p:nvSpPr>
        <p:spPr>
          <a:xfrm>
            <a:off x="18945647" y="12738084"/>
            <a:ext cx="4771708" cy="565111"/>
          </a:xfrm>
          <a:prstGeom prst="rect">
            <a:avLst/>
          </a:prstGeom>
        </p:spPr>
        <p:txBody>
          <a:bodyPr vert="horz"/>
          <a:lstStyle>
            <a:lvl1pPr algn="r">
              <a:defRPr sz="3000" baseline="0">
                <a:solidFill>
                  <a:schemeClr val="bg1"/>
                </a:solidFill>
                <a:latin typeface="URW Grotesk T Light Condensed"/>
              </a:defRPr>
            </a:lvl1pPr>
            <a:lvl2pPr algn="r">
              <a:defRPr sz="3000" baseline="0">
                <a:solidFill>
                  <a:schemeClr val="bg1"/>
                </a:solidFill>
                <a:latin typeface="URW Grotesk T Light Condensed"/>
              </a:defRPr>
            </a:lvl2pPr>
            <a:lvl3pPr algn="r">
              <a:defRPr sz="3000" baseline="0">
                <a:solidFill>
                  <a:schemeClr val="bg1"/>
                </a:solidFill>
                <a:latin typeface="URW Grotesk T Light Condensed"/>
              </a:defRPr>
            </a:lvl3pPr>
            <a:lvl4pPr algn="r">
              <a:defRPr sz="3000" baseline="0">
                <a:solidFill>
                  <a:schemeClr val="bg1"/>
                </a:solidFill>
                <a:latin typeface="URW Grotesk T Light Condensed"/>
              </a:defRPr>
            </a:lvl4pPr>
            <a:lvl5pPr algn="r">
              <a:defRPr sz="3000" baseline="0">
                <a:solidFill>
                  <a:schemeClr val="bg1"/>
                </a:solidFill>
                <a:latin typeface="URW Grotesk T Light Condensed"/>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hasCustomPrompt="1"/>
          </p:nvPr>
        </p:nvSpPr>
        <p:spPr>
          <a:xfrm>
            <a:off x="533400" y="12515850"/>
            <a:ext cx="3952875" cy="787400"/>
          </a:xfrm>
          <a:prstGeom prst="rect">
            <a:avLst/>
          </a:prstGeom>
        </p:spPr>
        <p:txBody>
          <a:bodyPr/>
          <a:lstStyle>
            <a:lvl1pPr>
              <a:defRPr baseline="0"/>
            </a:lvl1pPr>
          </a:lstStyle>
          <a:p>
            <a:r>
              <a:rPr lang="en-US"/>
              <a:t>INSERT LOCKUP (REVERSED .PDF RGB VERSION)</a:t>
            </a:r>
            <a:endParaRPr lang="en-US" dirty="0"/>
          </a:p>
        </p:txBody>
      </p:sp>
      <p:sp>
        <p:nvSpPr>
          <p:cNvPr id="7" name="Text Placeholder 2"/>
          <p:cNvSpPr>
            <a:spLocks noGrp="1"/>
          </p:cNvSpPr>
          <p:nvPr>
            <p:ph type="body" sz="quarter" idx="16" hasCustomPrompt="1"/>
          </p:nvPr>
        </p:nvSpPr>
        <p:spPr>
          <a:xfrm>
            <a:off x="5355166" y="13904383"/>
            <a:ext cx="12890501" cy="685800"/>
          </a:xfrm>
          <a:prstGeom prst="rect">
            <a:avLst/>
          </a:prstGeom>
          <a:noFill/>
          <a:ln>
            <a:noFill/>
          </a:ln>
        </p:spPr>
        <p:txBody>
          <a:bodyPr vert="horz"/>
          <a:lstStyle>
            <a:lvl1pPr algn="l">
              <a:defRPr sz="1800" b="0" baseline="0">
                <a:solidFill>
                  <a:schemeClr val="bg1"/>
                </a:solidFill>
              </a:defRPr>
            </a:lvl1pPr>
          </a:lstStyle>
          <a:p>
            <a:pPr lvl="0"/>
            <a:r>
              <a:rPr lang="en-US" dirty="0"/>
              <a:t>Add captions here</a:t>
            </a:r>
          </a:p>
          <a:p>
            <a:pPr lvl="0"/>
            <a:endParaRPr lang="en-US" dirty="0"/>
          </a:p>
        </p:txBody>
      </p:sp>
    </p:spTree>
    <p:extLst>
      <p:ext uri="{BB962C8B-B14F-4D97-AF65-F5344CB8AC3E}">
        <p14:creationId xmlns:p14="http://schemas.microsoft.com/office/powerpoint/2010/main" val="7033384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4.89583E-6 -3.33333E-6 L -4.89583E-6 -0.0949 " pathEditMode="relative" rAng="0" ptsTypes="AA">
                                      <p:cBhvr>
                                        <p:cTn id="6" dur="8000" fill="hold"/>
                                        <p:tgtEl>
                                          <p:spTgt spid="7">
                                            <p:txEl>
                                              <p:pRg st="0" end="0"/>
                                            </p:txEl>
                                          </p:spTgt>
                                        </p:tgtEl>
                                        <p:attrNameLst>
                                          <p:attrName>ppt_x</p:attrName>
                                          <p:attrName>ppt_y</p:attrName>
                                        </p:attrNameLst>
                                      </p:cBhvr>
                                      <p:rCtr x="0" y="-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64" presetClass="path" presetSubtype="0" accel="50000" decel="50000" fill="hold" nodeType="afterEffect">
                  <p:stCondLst>
                    <p:cond delay="0"/>
                  </p:stCondLst>
                  <p:childTnLst>
                    <p:animMotion origin="layout" path="M -4.89583E-6 -3.33333E-6 L -4.89583E-6 -0.0949 " pathEditMode="relative" rAng="0" ptsTypes="AA">
                      <p:cBhvr>
                        <p:cTn dur="8000" fill="hold"/>
                        <p:tgtEl>
                          <p:spTgt spid="7"/>
                        </p:tgtEl>
                        <p:attrNameLst>
                          <p:attrName>ppt_x</p:attrName>
                          <p:attrName>ppt_y</p:attrName>
                        </p:attrNameLst>
                      </p:cBhvr>
                      <p:rCtr x="0" y="-4745"/>
                    </p:animMotion>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ig Title Slide">
    <p:bg>
      <p:bgPr>
        <a:solidFill>
          <a:schemeClr val="tx1"/>
        </a:solid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689100" y="745777"/>
            <a:ext cx="21005801" cy="12224446"/>
          </a:xfrm>
          <a:prstGeom prst="rect">
            <a:avLst/>
          </a:prstGeom>
        </p:spPr>
        <p:txBody>
          <a:bodyPr lIns="50800" tIns="50800" rIns="50800" bIns="50800" anchor="ctr"/>
          <a:lstStyle>
            <a:lvl1pPr>
              <a:spcBef>
                <a:spcPts val="4500"/>
              </a:spcBef>
              <a:defRPr sz="20000">
                <a:latin typeface="Minion Pro Semibold"/>
                <a:ea typeface="Minion Pro Semibold"/>
                <a:cs typeface="Minion Pro Semibold"/>
                <a:sym typeface="Minion Pro Semibold"/>
              </a:defRPr>
            </a:lvl1pPr>
          </a:lstStyle>
          <a:p>
            <a:pPr lvl="0">
              <a:defRPr sz="1800" b="0" i="0">
                <a:solidFill>
                  <a:srgbClr val="000000"/>
                </a:solidFill>
              </a:defRPr>
            </a:pPr>
            <a:r>
              <a:rPr lang="en-US" sz="20000" b="1" i="1">
                <a:solidFill>
                  <a:srgbClr val="FFFFFF"/>
                </a:solidFill>
              </a:rPr>
              <a:t>Click to edit Master title style</a:t>
            </a:r>
            <a:endParaRPr sz="20000" b="1" i="1">
              <a:solidFill>
                <a:srgbClr val="FFFFFF"/>
              </a:solidFill>
            </a:endParaRPr>
          </a:p>
        </p:txBody>
      </p:sp>
      <p:sp>
        <p:nvSpPr>
          <p:cNvPr id="5" name="Text Placeholder 8"/>
          <p:cNvSpPr>
            <a:spLocks noGrp="1"/>
          </p:cNvSpPr>
          <p:nvPr>
            <p:ph type="body" sz="quarter" idx="11"/>
          </p:nvPr>
        </p:nvSpPr>
        <p:spPr>
          <a:xfrm>
            <a:off x="18945647" y="12738084"/>
            <a:ext cx="4771708" cy="565111"/>
          </a:xfrm>
          <a:prstGeom prst="rect">
            <a:avLst/>
          </a:prstGeom>
        </p:spPr>
        <p:txBody>
          <a:bodyPr vert="horz"/>
          <a:lstStyle>
            <a:lvl1pPr algn="r">
              <a:defRPr sz="3000" baseline="0">
                <a:solidFill>
                  <a:schemeClr val="bg1"/>
                </a:solidFill>
                <a:latin typeface="URW Grotesk T Light Condensed"/>
              </a:defRPr>
            </a:lvl1pPr>
            <a:lvl2pPr algn="r">
              <a:defRPr sz="3000" baseline="0">
                <a:solidFill>
                  <a:schemeClr val="bg1"/>
                </a:solidFill>
                <a:latin typeface="URW Grotesk T Light Condensed"/>
              </a:defRPr>
            </a:lvl2pPr>
            <a:lvl3pPr algn="r">
              <a:defRPr sz="3000" baseline="0">
                <a:solidFill>
                  <a:schemeClr val="bg1"/>
                </a:solidFill>
                <a:latin typeface="URW Grotesk T Light Condensed"/>
              </a:defRPr>
            </a:lvl3pPr>
            <a:lvl4pPr algn="r">
              <a:defRPr sz="3000" baseline="0">
                <a:solidFill>
                  <a:schemeClr val="bg1"/>
                </a:solidFill>
                <a:latin typeface="URW Grotesk T Light Condensed"/>
              </a:defRPr>
            </a:lvl4pPr>
            <a:lvl5pPr algn="r">
              <a:defRPr sz="3000" baseline="0">
                <a:solidFill>
                  <a:schemeClr val="bg1"/>
                </a:solidFill>
                <a:latin typeface="URW Grotesk T Light Condensed"/>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3"/>
          <p:cNvSpPr>
            <a:spLocks noGrp="1"/>
          </p:cNvSpPr>
          <p:nvPr>
            <p:ph type="pic" sz="quarter" idx="15" hasCustomPrompt="1"/>
          </p:nvPr>
        </p:nvSpPr>
        <p:spPr>
          <a:xfrm>
            <a:off x="533400" y="12515850"/>
            <a:ext cx="3952875" cy="787400"/>
          </a:xfrm>
          <a:prstGeom prst="rect">
            <a:avLst/>
          </a:prstGeom>
        </p:spPr>
        <p:txBody>
          <a:bodyPr/>
          <a:lstStyle>
            <a:lvl1pPr>
              <a:defRPr baseline="0"/>
            </a:lvl1pPr>
          </a:lstStyle>
          <a:p>
            <a:r>
              <a:rPr lang="en-US"/>
              <a:t>INSERT LOCKUP (REVERSED .PDF RGB VERSION)</a:t>
            </a:r>
            <a:endParaRPr lang="en-US" dirty="0"/>
          </a:p>
        </p:txBody>
      </p:sp>
      <p:sp>
        <p:nvSpPr>
          <p:cNvPr id="7" name="Text Placeholder 2"/>
          <p:cNvSpPr>
            <a:spLocks noGrp="1"/>
          </p:cNvSpPr>
          <p:nvPr>
            <p:ph type="body" sz="quarter" idx="16" hasCustomPrompt="1"/>
          </p:nvPr>
        </p:nvSpPr>
        <p:spPr>
          <a:xfrm>
            <a:off x="5355167" y="13904383"/>
            <a:ext cx="12996334" cy="685800"/>
          </a:xfrm>
          <a:prstGeom prst="rect">
            <a:avLst/>
          </a:prstGeom>
          <a:noFill/>
          <a:ln>
            <a:noFill/>
          </a:ln>
        </p:spPr>
        <p:txBody>
          <a:bodyPr vert="horz"/>
          <a:lstStyle>
            <a:lvl1pPr algn="l">
              <a:defRPr sz="1800" b="0" baseline="0">
                <a:solidFill>
                  <a:schemeClr val="bg1"/>
                </a:solidFill>
              </a:defRPr>
            </a:lvl1pPr>
          </a:lstStyle>
          <a:p>
            <a:pPr lvl="0"/>
            <a:r>
              <a:rPr lang="en-US" dirty="0"/>
              <a:t>Add captions here</a:t>
            </a:r>
          </a:p>
          <a:p>
            <a:pPr lvl="0"/>
            <a:endParaRPr lang="en-US" dirty="0"/>
          </a:p>
        </p:txBody>
      </p:sp>
    </p:spTree>
    <p:extLst>
      <p:ext uri="{BB962C8B-B14F-4D97-AF65-F5344CB8AC3E}">
        <p14:creationId xmlns:p14="http://schemas.microsoft.com/office/powerpoint/2010/main" val="13590683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4.89583E-6 -3.33333E-6 L -4.89583E-6 -0.0949 " pathEditMode="relative" rAng="0" ptsTypes="AA">
                                      <p:cBhvr>
                                        <p:cTn id="6" dur="8000" fill="hold"/>
                                        <p:tgtEl>
                                          <p:spTgt spid="7">
                                            <p:txEl>
                                              <p:pRg st="0" end="0"/>
                                            </p:txEl>
                                          </p:spTgt>
                                        </p:tgtEl>
                                        <p:attrNameLst>
                                          <p:attrName>ppt_x</p:attrName>
                                          <p:attrName>ppt_y</p:attrName>
                                        </p:attrNameLst>
                                      </p:cBhvr>
                                      <p:rCtr x="0" y="-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64" presetClass="path" presetSubtype="0" accel="50000" decel="50000" fill="hold" nodeType="afterEffect">
                  <p:stCondLst>
                    <p:cond delay="0"/>
                  </p:stCondLst>
                  <p:childTnLst>
                    <p:animMotion origin="layout" path="M -4.89583E-6 -3.33333E-6 L -4.89583E-6 -0.0949 " pathEditMode="relative" rAng="0" ptsTypes="AA">
                      <p:cBhvr>
                        <p:cTn dur="8000" fill="hold"/>
                        <p:tgtEl>
                          <p:spTgt spid="7"/>
                        </p:tgtEl>
                        <p:attrNameLst>
                          <p:attrName>ppt_x</p:attrName>
                          <p:attrName>ppt_y</p:attrName>
                        </p:attrNameLst>
                      </p:cBhvr>
                      <p:rCtr x="0" y="-4745"/>
                    </p:animMotion>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ext Slide">
    <p:bg>
      <p:bgPr>
        <a:solidFill>
          <a:schemeClr val="tx1"/>
        </a:solid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533400" y="3765798"/>
            <a:ext cx="10223500" cy="5676404"/>
          </a:xfrm>
          <a:prstGeom prst="rect">
            <a:avLst/>
          </a:prstGeom>
        </p:spPr>
        <p:txBody>
          <a:bodyPr lIns="50800" tIns="50800" rIns="50800" bIns="50800" anchor="ctr"/>
          <a:lstStyle>
            <a:lvl1pPr algn="r">
              <a:defRPr sz="8900">
                <a:solidFill>
                  <a:srgbClr val="D00000"/>
                </a:solidFill>
                <a:latin typeface="Minion"/>
              </a:defRPr>
            </a:lvl1pPr>
          </a:lstStyle>
          <a:p>
            <a:pPr lvl="0">
              <a:defRPr sz="1800" b="0" i="0">
                <a:solidFill>
                  <a:srgbClr val="000000"/>
                </a:solidFill>
              </a:defRPr>
            </a:pPr>
            <a:r>
              <a:rPr lang="en-US" sz="8900" b="1" i="1">
                <a:solidFill>
                  <a:srgbClr val="D00000"/>
                </a:solidFill>
              </a:rPr>
              <a:t>Click to edit Master title style</a:t>
            </a:r>
            <a:endParaRPr sz="8900" b="1" i="1" dirty="0">
              <a:solidFill>
                <a:srgbClr val="D00000"/>
              </a:solidFill>
            </a:endParaRPr>
          </a:p>
        </p:txBody>
      </p:sp>
      <p:sp>
        <p:nvSpPr>
          <p:cNvPr id="4" name="Text Placeholder 4"/>
          <p:cNvSpPr>
            <a:spLocks noGrp="1"/>
          </p:cNvSpPr>
          <p:nvPr>
            <p:ph type="body" sz="quarter" idx="10"/>
          </p:nvPr>
        </p:nvSpPr>
        <p:spPr>
          <a:xfrm>
            <a:off x="11991655" y="6387884"/>
            <a:ext cx="11725700" cy="914400"/>
          </a:xfrm>
          <a:prstGeom prst="rect">
            <a:avLst/>
          </a:prstGeom>
        </p:spPr>
        <p:txBody>
          <a:bodyPr vert="horz"/>
          <a:lstStyle>
            <a:lvl1pPr algn="l">
              <a:defRPr sz="4400" b="0" i="0" cap="none" spc="0">
                <a:solidFill>
                  <a:srgbClr val="FFFFFF"/>
                </a:solidFill>
                <a:latin typeface="Minion Pro Med"/>
              </a:defRPr>
            </a:lvl1pPr>
            <a:lvl2pPr algn="l">
              <a:defRPr sz="4400" b="0" i="0" cap="none" spc="0">
                <a:solidFill>
                  <a:srgbClr val="FFFFFF"/>
                </a:solidFill>
                <a:latin typeface="Minion Pro Med"/>
              </a:defRPr>
            </a:lvl2pPr>
            <a:lvl3pPr algn="l">
              <a:defRPr sz="4400" b="0" i="0" cap="none" spc="0">
                <a:solidFill>
                  <a:srgbClr val="FFFFFF"/>
                </a:solidFill>
                <a:latin typeface="Minion Pro Med"/>
              </a:defRPr>
            </a:lvl3pPr>
            <a:lvl4pPr algn="l">
              <a:defRPr sz="4400" b="0" i="0" cap="none" spc="0">
                <a:solidFill>
                  <a:srgbClr val="FFFFFF"/>
                </a:solidFill>
                <a:latin typeface="Minion Pro Med"/>
              </a:defRPr>
            </a:lvl4pPr>
            <a:lvl5pPr algn="l">
              <a:defRPr sz="4400" b="0" i="0" cap="none" spc="0">
                <a:solidFill>
                  <a:srgbClr val="FFFFFF"/>
                </a:solidFill>
                <a:latin typeface="Minion Pro Me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8"/>
          <p:cNvSpPr>
            <a:spLocks noGrp="1"/>
          </p:cNvSpPr>
          <p:nvPr>
            <p:ph type="body" sz="quarter" idx="11"/>
          </p:nvPr>
        </p:nvSpPr>
        <p:spPr>
          <a:xfrm>
            <a:off x="18945647" y="12738084"/>
            <a:ext cx="4771708" cy="565111"/>
          </a:xfrm>
          <a:prstGeom prst="rect">
            <a:avLst/>
          </a:prstGeom>
        </p:spPr>
        <p:txBody>
          <a:bodyPr vert="horz"/>
          <a:lstStyle>
            <a:lvl1pPr algn="r">
              <a:defRPr sz="3000" baseline="0">
                <a:solidFill>
                  <a:schemeClr val="bg1"/>
                </a:solidFill>
                <a:latin typeface="URW Grotesk T Light Condensed"/>
              </a:defRPr>
            </a:lvl1pPr>
            <a:lvl2pPr algn="r">
              <a:defRPr sz="3000" baseline="0">
                <a:solidFill>
                  <a:schemeClr val="bg1"/>
                </a:solidFill>
                <a:latin typeface="URW Grotesk T Light Condensed"/>
              </a:defRPr>
            </a:lvl2pPr>
            <a:lvl3pPr algn="r">
              <a:defRPr sz="3000" baseline="0">
                <a:solidFill>
                  <a:schemeClr val="bg1"/>
                </a:solidFill>
                <a:latin typeface="URW Grotesk T Light Condensed"/>
              </a:defRPr>
            </a:lvl3pPr>
            <a:lvl4pPr algn="r">
              <a:defRPr sz="3000" baseline="0">
                <a:solidFill>
                  <a:schemeClr val="bg1"/>
                </a:solidFill>
                <a:latin typeface="URW Grotesk T Light Condensed"/>
              </a:defRPr>
            </a:lvl4pPr>
            <a:lvl5pPr algn="r">
              <a:defRPr sz="3000" baseline="0">
                <a:solidFill>
                  <a:schemeClr val="bg1"/>
                </a:solidFill>
                <a:latin typeface="URW Grotesk T Light Condensed"/>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5" hasCustomPrompt="1"/>
          </p:nvPr>
        </p:nvSpPr>
        <p:spPr>
          <a:xfrm>
            <a:off x="533400" y="12515850"/>
            <a:ext cx="3952875" cy="787400"/>
          </a:xfrm>
          <a:prstGeom prst="rect">
            <a:avLst/>
          </a:prstGeom>
        </p:spPr>
        <p:txBody>
          <a:bodyPr/>
          <a:lstStyle>
            <a:lvl1pPr>
              <a:defRPr baseline="0"/>
            </a:lvl1pPr>
          </a:lstStyle>
          <a:p>
            <a:r>
              <a:rPr lang="en-US"/>
              <a:t>INSERT LOCKUP (REVERSED .PDF RGB VERSION)</a:t>
            </a:r>
            <a:endParaRPr lang="en-US" dirty="0"/>
          </a:p>
        </p:txBody>
      </p:sp>
      <p:sp>
        <p:nvSpPr>
          <p:cNvPr id="7" name="Text Placeholder 2"/>
          <p:cNvSpPr>
            <a:spLocks noGrp="1"/>
          </p:cNvSpPr>
          <p:nvPr>
            <p:ph type="body" sz="quarter" idx="16" hasCustomPrompt="1"/>
          </p:nvPr>
        </p:nvSpPr>
        <p:spPr>
          <a:xfrm>
            <a:off x="5355166" y="13904383"/>
            <a:ext cx="12954001" cy="685800"/>
          </a:xfrm>
          <a:prstGeom prst="rect">
            <a:avLst/>
          </a:prstGeom>
          <a:noFill/>
          <a:ln>
            <a:noFill/>
          </a:ln>
        </p:spPr>
        <p:txBody>
          <a:bodyPr vert="horz"/>
          <a:lstStyle>
            <a:lvl1pPr algn="l">
              <a:defRPr sz="1800" b="0" baseline="0">
                <a:solidFill>
                  <a:schemeClr val="bg1"/>
                </a:solidFill>
              </a:defRPr>
            </a:lvl1pPr>
          </a:lstStyle>
          <a:p>
            <a:pPr lvl="0"/>
            <a:r>
              <a:rPr lang="en-US" dirty="0"/>
              <a:t>Add captions here</a:t>
            </a:r>
          </a:p>
          <a:p>
            <a:pPr lvl="0"/>
            <a:endParaRPr lang="en-US" dirty="0"/>
          </a:p>
        </p:txBody>
      </p:sp>
    </p:spTree>
    <p:extLst>
      <p:ext uri="{BB962C8B-B14F-4D97-AF65-F5344CB8AC3E}">
        <p14:creationId xmlns:p14="http://schemas.microsoft.com/office/powerpoint/2010/main" val="20016457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4.89583E-6 -3.33333E-6 L -4.89583E-6 -0.0949 " pathEditMode="relative" rAng="0" ptsTypes="AA">
                                      <p:cBhvr>
                                        <p:cTn id="6" dur="8000" fill="hold"/>
                                        <p:tgtEl>
                                          <p:spTgt spid="7">
                                            <p:txEl>
                                              <p:pRg st="0" end="0"/>
                                            </p:txEl>
                                          </p:spTgt>
                                        </p:tgtEl>
                                        <p:attrNameLst>
                                          <p:attrName>ppt_x</p:attrName>
                                          <p:attrName>ppt_y</p:attrName>
                                        </p:attrNameLst>
                                      </p:cBhvr>
                                      <p:rCtr x="0" y="-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64" presetClass="path" presetSubtype="0" accel="50000" decel="50000" fill="hold" nodeType="afterEffect">
                  <p:stCondLst>
                    <p:cond delay="0"/>
                  </p:stCondLst>
                  <p:childTnLst>
                    <p:animMotion origin="layout" path="M -4.89583E-6 -3.33333E-6 L -4.89583E-6 -0.0949 " pathEditMode="relative" rAng="0" ptsTypes="AA">
                      <p:cBhvr>
                        <p:cTn dur="8000" fill="hold"/>
                        <p:tgtEl>
                          <p:spTgt spid="7"/>
                        </p:tgtEl>
                        <p:attrNameLst>
                          <p:attrName>ppt_x</p:attrName>
                          <p:attrName>ppt_y</p:attrName>
                        </p:attrNameLst>
                      </p:cBhvr>
                      <p:rCtr x="0" y="-4745"/>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0000"/>
        </a:solidFill>
        <a:effectLst/>
      </p:bgPr>
    </p:bg>
    <p:spTree>
      <p:nvGrpSpPr>
        <p:cNvPr id="1" name=""/>
        <p:cNvGrpSpPr/>
        <p:nvPr/>
      </p:nvGrpSpPr>
      <p:grpSpPr>
        <a:xfrm>
          <a:off x="0" y="0"/>
          <a:ext cx="0" cy="0"/>
          <a:chOff x="0" y="0"/>
          <a:chExt cx="0" cy="0"/>
        </a:xfrm>
      </p:grpSpPr>
      <p:pic>
        <p:nvPicPr>
          <p:cNvPr id="5" name="R-UNL_rev.pdf"/>
          <p:cNvPicPr/>
          <p:nvPr userDrawn="1"/>
        </p:nvPicPr>
        <p:blipFill>
          <a:blip r:embed="rId7">
            <a:extLst>
              <a:ext uri="{28A0092B-C50C-407E-A947-70E740481C1C}">
                <a14:useLocalDpi xmlns:a14="http://schemas.microsoft.com/office/drawing/2010/main" val="0"/>
              </a:ext>
            </a:extLst>
          </a:blip>
          <a:stretch>
            <a:fillRect/>
          </a:stretch>
        </p:blipFill>
        <p:spPr>
          <a:xfrm>
            <a:off x="22609638" y="12686623"/>
            <a:ext cx="1339898" cy="511276"/>
          </a:xfrm>
          <a:prstGeom prst="rect">
            <a:avLst/>
          </a:prstGeom>
          <a:ln w="12700">
            <a:miter lim="400000"/>
          </a:ln>
        </p:spPr>
      </p:pic>
      <p:pic>
        <p:nvPicPr>
          <p:cNvPr id="3" name="Picture 2" descr="N-Shadow.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99498" y="2984500"/>
            <a:ext cx="6498167" cy="6498167"/>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58" r:id="rId2"/>
    <p:sldLayoutId id="2147483656" r:id="rId3"/>
    <p:sldLayoutId id="2147483655" r:id="rId4"/>
    <p:sldLayoutId id="2147483657" r:id="rId5"/>
  </p:sldLayoutIdLst>
  <p:transition spd="med"/>
  <p:txStyles>
    <p:titleStyle>
      <a:lvl1pPr algn="ctr" defTabSz="825500" eaLnBrk="1" hangingPunct="1">
        <a:defRPr sz="4500" b="1" i="1">
          <a:solidFill>
            <a:srgbClr val="FFFFFF"/>
          </a:solidFill>
          <a:latin typeface="+mn-lt"/>
          <a:ea typeface="+mn-ea"/>
          <a:cs typeface="+mn-cs"/>
          <a:sym typeface="Minion Pro Caption"/>
        </a:defRPr>
      </a:lvl1pPr>
      <a:lvl2pPr indent="228600" algn="ctr" defTabSz="825500" eaLnBrk="1" hangingPunct="1">
        <a:defRPr sz="4500" b="1" i="1">
          <a:solidFill>
            <a:srgbClr val="FFFFFF"/>
          </a:solidFill>
          <a:latin typeface="+mn-lt"/>
          <a:ea typeface="+mn-ea"/>
          <a:cs typeface="+mn-cs"/>
          <a:sym typeface="Minion Pro Caption"/>
        </a:defRPr>
      </a:lvl2pPr>
      <a:lvl3pPr indent="457200" algn="ctr" defTabSz="825500" eaLnBrk="1" hangingPunct="1">
        <a:defRPr sz="4500" b="1" i="1">
          <a:solidFill>
            <a:srgbClr val="FFFFFF"/>
          </a:solidFill>
          <a:latin typeface="+mn-lt"/>
          <a:ea typeface="+mn-ea"/>
          <a:cs typeface="+mn-cs"/>
          <a:sym typeface="Minion Pro Caption"/>
        </a:defRPr>
      </a:lvl3pPr>
      <a:lvl4pPr indent="685800" algn="ctr" defTabSz="825500" eaLnBrk="1" hangingPunct="1">
        <a:defRPr sz="4500" b="1" i="1">
          <a:solidFill>
            <a:srgbClr val="FFFFFF"/>
          </a:solidFill>
          <a:latin typeface="+mn-lt"/>
          <a:ea typeface="+mn-ea"/>
          <a:cs typeface="+mn-cs"/>
          <a:sym typeface="Minion Pro Caption"/>
        </a:defRPr>
      </a:lvl4pPr>
      <a:lvl5pPr indent="914400" algn="ctr" defTabSz="825500" eaLnBrk="1" hangingPunct="1">
        <a:defRPr sz="4500" b="1" i="1">
          <a:solidFill>
            <a:srgbClr val="FFFFFF"/>
          </a:solidFill>
          <a:latin typeface="+mn-lt"/>
          <a:ea typeface="+mn-ea"/>
          <a:cs typeface="+mn-cs"/>
          <a:sym typeface="Minion Pro Caption"/>
        </a:defRPr>
      </a:lvl5pPr>
      <a:lvl6pPr indent="1143000" algn="ctr" defTabSz="825500" eaLnBrk="1" hangingPunct="1">
        <a:defRPr sz="4500" b="1" i="1">
          <a:solidFill>
            <a:srgbClr val="FFFFFF"/>
          </a:solidFill>
          <a:latin typeface="+mn-lt"/>
          <a:ea typeface="+mn-ea"/>
          <a:cs typeface="+mn-cs"/>
          <a:sym typeface="Minion Pro Caption"/>
        </a:defRPr>
      </a:lvl6pPr>
      <a:lvl7pPr indent="1371600" algn="ctr" defTabSz="825500" eaLnBrk="1" hangingPunct="1">
        <a:defRPr sz="4500" b="1" i="1">
          <a:solidFill>
            <a:srgbClr val="FFFFFF"/>
          </a:solidFill>
          <a:latin typeface="+mn-lt"/>
          <a:ea typeface="+mn-ea"/>
          <a:cs typeface="+mn-cs"/>
          <a:sym typeface="Minion Pro Caption"/>
        </a:defRPr>
      </a:lvl7pPr>
      <a:lvl8pPr indent="1600200" algn="ctr" defTabSz="825500" eaLnBrk="1" hangingPunct="1">
        <a:defRPr sz="4500" b="1" i="1">
          <a:solidFill>
            <a:srgbClr val="FFFFFF"/>
          </a:solidFill>
          <a:latin typeface="+mn-lt"/>
          <a:ea typeface="+mn-ea"/>
          <a:cs typeface="+mn-cs"/>
          <a:sym typeface="Minion Pro Caption"/>
        </a:defRPr>
      </a:lvl8pPr>
      <a:lvl9pPr indent="1828800" algn="ctr" defTabSz="825500" eaLnBrk="1" hangingPunct="1">
        <a:defRPr sz="4500" b="1" i="1">
          <a:solidFill>
            <a:srgbClr val="FFFFFF"/>
          </a:solidFill>
          <a:latin typeface="+mn-lt"/>
          <a:ea typeface="+mn-ea"/>
          <a:cs typeface="+mn-cs"/>
          <a:sym typeface="Minion Pro Caption"/>
        </a:defRPr>
      </a:lvl9pPr>
    </p:titleStyle>
    <p:bodyStyle>
      <a:lvl1pPr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1pPr>
      <a:lvl2pPr indent="2286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2pPr>
      <a:lvl3pPr indent="4572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3pPr>
      <a:lvl4pPr indent="6858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4pPr>
      <a:lvl5pPr indent="9144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5pPr>
      <a:lvl6pPr indent="11430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6pPr>
      <a:lvl7pPr indent="13716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7pPr>
      <a:lvl8pPr indent="16002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8pPr>
      <a:lvl9pPr indent="18288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9pPr>
    </p:bodyStyle>
    <p:otherStyle>
      <a:lvl1pPr algn="ctr" defTabSz="825500" eaLnBrk="1" hangingPunct="1">
        <a:defRPr sz="2400">
          <a:solidFill>
            <a:schemeClr val="tx1"/>
          </a:solidFill>
          <a:latin typeface="+mn-lt"/>
          <a:ea typeface="+mn-ea"/>
          <a:cs typeface="+mn-cs"/>
          <a:sym typeface="Helvetica Light"/>
        </a:defRPr>
      </a:lvl1pPr>
      <a:lvl2pPr indent="228600" algn="ctr" defTabSz="825500" eaLnBrk="1" hangingPunct="1">
        <a:defRPr sz="2400">
          <a:solidFill>
            <a:schemeClr val="tx1"/>
          </a:solidFill>
          <a:latin typeface="+mn-lt"/>
          <a:ea typeface="+mn-ea"/>
          <a:cs typeface="+mn-cs"/>
          <a:sym typeface="Helvetica Light"/>
        </a:defRPr>
      </a:lvl2pPr>
      <a:lvl3pPr indent="457200" algn="ctr" defTabSz="825500" eaLnBrk="1" hangingPunct="1">
        <a:defRPr sz="2400">
          <a:solidFill>
            <a:schemeClr val="tx1"/>
          </a:solidFill>
          <a:latin typeface="+mn-lt"/>
          <a:ea typeface="+mn-ea"/>
          <a:cs typeface="+mn-cs"/>
          <a:sym typeface="Helvetica Light"/>
        </a:defRPr>
      </a:lvl3pPr>
      <a:lvl4pPr indent="685800" algn="ctr" defTabSz="825500" eaLnBrk="1" hangingPunct="1">
        <a:defRPr sz="2400">
          <a:solidFill>
            <a:schemeClr val="tx1"/>
          </a:solidFill>
          <a:latin typeface="+mn-lt"/>
          <a:ea typeface="+mn-ea"/>
          <a:cs typeface="+mn-cs"/>
          <a:sym typeface="Helvetica Light"/>
        </a:defRPr>
      </a:lvl4pPr>
      <a:lvl5pPr indent="914400" algn="ctr" defTabSz="825500" eaLnBrk="1" hangingPunct="1">
        <a:defRPr sz="2400">
          <a:solidFill>
            <a:schemeClr val="tx1"/>
          </a:solidFill>
          <a:latin typeface="+mn-lt"/>
          <a:ea typeface="+mn-ea"/>
          <a:cs typeface="+mn-cs"/>
          <a:sym typeface="Helvetica Light"/>
        </a:defRPr>
      </a:lvl5pPr>
      <a:lvl6pPr indent="1143000" algn="ctr" defTabSz="825500" eaLnBrk="1" hangingPunct="1">
        <a:defRPr sz="2400">
          <a:solidFill>
            <a:schemeClr val="tx1"/>
          </a:solidFill>
          <a:latin typeface="+mn-lt"/>
          <a:ea typeface="+mn-ea"/>
          <a:cs typeface="+mn-cs"/>
          <a:sym typeface="Helvetica Light"/>
        </a:defRPr>
      </a:lvl6pPr>
      <a:lvl7pPr indent="1371600" algn="ctr" defTabSz="825500" eaLnBrk="1" hangingPunct="1">
        <a:defRPr sz="2400">
          <a:solidFill>
            <a:schemeClr val="tx1"/>
          </a:solidFill>
          <a:latin typeface="+mn-lt"/>
          <a:ea typeface="+mn-ea"/>
          <a:cs typeface="+mn-cs"/>
          <a:sym typeface="Helvetica Light"/>
        </a:defRPr>
      </a:lvl7pPr>
      <a:lvl8pPr indent="1600200" algn="ctr" defTabSz="825500" eaLnBrk="1" hangingPunct="1">
        <a:defRPr sz="2400">
          <a:solidFill>
            <a:schemeClr val="tx1"/>
          </a:solidFill>
          <a:latin typeface="+mn-lt"/>
          <a:ea typeface="+mn-ea"/>
          <a:cs typeface="+mn-cs"/>
          <a:sym typeface="Helvetica Light"/>
        </a:defRPr>
      </a:lvl8pPr>
      <a:lvl9pPr indent="1828800" algn="ctr" defTabSz="825500" eaLnBrk="1" hangingPunct="1">
        <a:defRPr sz="2400">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D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438530"/>
      </p:ext>
    </p:extLst>
  </p:cSld>
  <p:clrMap bg1="lt1" tx1="dk1" bg2="lt2" tx2="dk2" accent1="accent1" accent2="accent2" accent3="accent3" accent4="accent4" accent5="accent5" accent6="accent6" hlink="hlink" folHlink="folHlink"/>
  <p:sldLayoutIdLst>
    <p:sldLayoutId id="2147483664" r:id="rId1"/>
    <p:sldLayoutId id="2147483660" r:id="rId2"/>
    <p:sldLayoutId id="2147483661" r:id="rId3"/>
    <p:sldLayoutId id="2147483662" r:id="rId4"/>
    <p:sldLayoutId id="2147483663" r:id="rId5"/>
  </p:sldLayoutIdLst>
  <p:transition spd="med"/>
  <p:txStyles>
    <p:titleStyle>
      <a:lvl1pPr algn="ctr" defTabSz="825500" eaLnBrk="1" hangingPunct="1">
        <a:defRPr sz="4500" b="1" i="1">
          <a:solidFill>
            <a:srgbClr val="FFFFFF"/>
          </a:solidFill>
          <a:latin typeface="+mn-lt"/>
          <a:ea typeface="+mn-ea"/>
          <a:cs typeface="+mn-cs"/>
          <a:sym typeface="Minion Pro Caption"/>
        </a:defRPr>
      </a:lvl1pPr>
      <a:lvl2pPr indent="228600" algn="ctr" defTabSz="825500" eaLnBrk="1" hangingPunct="1">
        <a:defRPr sz="4500" b="1" i="1">
          <a:solidFill>
            <a:srgbClr val="FFFFFF"/>
          </a:solidFill>
          <a:latin typeface="+mn-lt"/>
          <a:ea typeface="+mn-ea"/>
          <a:cs typeface="+mn-cs"/>
          <a:sym typeface="Minion Pro Caption"/>
        </a:defRPr>
      </a:lvl2pPr>
      <a:lvl3pPr indent="457200" algn="ctr" defTabSz="825500" eaLnBrk="1" hangingPunct="1">
        <a:defRPr sz="4500" b="1" i="1">
          <a:solidFill>
            <a:srgbClr val="FFFFFF"/>
          </a:solidFill>
          <a:latin typeface="+mn-lt"/>
          <a:ea typeface="+mn-ea"/>
          <a:cs typeface="+mn-cs"/>
          <a:sym typeface="Minion Pro Caption"/>
        </a:defRPr>
      </a:lvl3pPr>
      <a:lvl4pPr indent="685800" algn="ctr" defTabSz="825500" eaLnBrk="1" hangingPunct="1">
        <a:defRPr sz="4500" b="1" i="1">
          <a:solidFill>
            <a:srgbClr val="FFFFFF"/>
          </a:solidFill>
          <a:latin typeface="+mn-lt"/>
          <a:ea typeface="+mn-ea"/>
          <a:cs typeface="+mn-cs"/>
          <a:sym typeface="Minion Pro Caption"/>
        </a:defRPr>
      </a:lvl4pPr>
      <a:lvl5pPr indent="914400" algn="ctr" defTabSz="825500" eaLnBrk="1" hangingPunct="1">
        <a:defRPr sz="4500" b="1" i="1">
          <a:solidFill>
            <a:srgbClr val="FFFFFF"/>
          </a:solidFill>
          <a:latin typeface="+mn-lt"/>
          <a:ea typeface="+mn-ea"/>
          <a:cs typeface="+mn-cs"/>
          <a:sym typeface="Minion Pro Caption"/>
        </a:defRPr>
      </a:lvl5pPr>
      <a:lvl6pPr indent="1143000" algn="ctr" defTabSz="825500" eaLnBrk="1" hangingPunct="1">
        <a:defRPr sz="4500" b="1" i="1">
          <a:solidFill>
            <a:srgbClr val="FFFFFF"/>
          </a:solidFill>
          <a:latin typeface="+mn-lt"/>
          <a:ea typeface="+mn-ea"/>
          <a:cs typeface="+mn-cs"/>
          <a:sym typeface="Minion Pro Caption"/>
        </a:defRPr>
      </a:lvl6pPr>
      <a:lvl7pPr indent="1371600" algn="ctr" defTabSz="825500" eaLnBrk="1" hangingPunct="1">
        <a:defRPr sz="4500" b="1" i="1">
          <a:solidFill>
            <a:srgbClr val="FFFFFF"/>
          </a:solidFill>
          <a:latin typeface="+mn-lt"/>
          <a:ea typeface="+mn-ea"/>
          <a:cs typeface="+mn-cs"/>
          <a:sym typeface="Minion Pro Caption"/>
        </a:defRPr>
      </a:lvl7pPr>
      <a:lvl8pPr indent="1600200" algn="ctr" defTabSz="825500" eaLnBrk="1" hangingPunct="1">
        <a:defRPr sz="4500" b="1" i="1">
          <a:solidFill>
            <a:srgbClr val="FFFFFF"/>
          </a:solidFill>
          <a:latin typeface="+mn-lt"/>
          <a:ea typeface="+mn-ea"/>
          <a:cs typeface="+mn-cs"/>
          <a:sym typeface="Minion Pro Caption"/>
        </a:defRPr>
      </a:lvl8pPr>
      <a:lvl9pPr indent="1828800" algn="ctr" defTabSz="825500" eaLnBrk="1" hangingPunct="1">
        <a:defRPr sz="4500" b="1" i="1">
          <a:solidFill>
            <a:srgbClr val="FFFFFF"/>
          </a:solidFill>
          <a:latin typeface="+mn-lt"/>
          <a:ea typeface="+mn-ea"/>
          <a:cs typeface="+mn-cs"/>
          <a:sym typeface="Minion Pro Caption"/>
        </a:defRPr>
      </a:lvl9pPr>
    </p:titleStyle>
    <p:bodyStyle>
      <a:lvl1pPr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1pPr>
      <a:lvl2pPr indent="2286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2pPr>
      <a:lvl3pPr indent="4572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3pPr>
      <a:lvl4pPr indent="6858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4pPr>
      <a:lvl5pPr indent="9144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5pPr>
      <a:lvl6pPr indent="11430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6pPr>
      <a:lvl7pPr indent="13716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7pPr>
      <a:lvl8pPr indent="16002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8pPr>
      <a:lvl9pPr indent="18288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9pPr>
    </p:bodyStyle>
    <p:otherStyle>
      <a:lvl1pPr algn="ctr" defTabSz="825500" eaLnBrk="1" hangingPunct="1">
        <a:defRPr sz="2400">
          <a:solidFill>
            <a:schemeClr val="tx1"/>
          </a:solidFill>
          <a:latin typeface="+mn-lt"/>
          <a:ea typeface="+mn-ea"/>
          <a:cs typeface="+mn-cs"/>
          <a:sym typeface="Helvetica Light"/>
        </a:defRPr>
      </a:lvl1pPr>
      <a:lvl2pPr indent="228600" algn="ctr" defTabSz="825500" eaLnBrk="1" hangingPunct="1">
        <a:defRPr sz="2400">
          <a:solidFill>
            <a:schemeClr val="tx1"/>
          </a:solidFill>
          <a:latin typeface="+mn-lt"/>
          <a:ea typeface="+mn-ea"/>
          <a:cs typeface="+mn-cs"/>
          <a:sym typeface="Helvetica Light"/>
        </a:defRPr>
      </a:lvl2pPr>
      <a:lvl3pPr indent="457200" algn="ctr" defTabSz="825500" eaLnBrk="1" hangingPunct="1">
        <a:defRPr sz="2400">
          <a:solidFill>
            <a:schemeClr val="tx1"/>
          </a:solidFill>
          <a:latin typeface="+mn-lt"/>
          <a:ea typeface="+mn-ea"/>
          <a:cs typeface="+mn-cs"/>
          <a:sym typeface="Helvetica Light"/>
        </a:defRPr>
      </a:lvl3pPr>
      <a:lvl4pPr indent="685800" algn="ctr" defTabSz="825500" eaLnBrk="1" hangingPunct="1">
        <a:defRPr sz="2400">
          <a:solidFill>
            <a:schemeClr val="tx1"/>
          </a:solidFill>
          <a:latin typeface="+mn-lt"/>
          <a:ea typeface="+mn-ea"/>
          <a:cs typeface="+mn-cs"/>
          <a:sym typeface="Helvetica Light"/>
        </a:defRPr>
      </a:lvl4pPr>
      <a:lvl5pPr indent="914400" algn="ctr" defTabSz="825500" eaLnBrk="1" hangingPunct="1">
        <a:defRPr sz="2400">
          <a:solidFill>
            <a:schemeClr val="tx1"/>
          </a:solidFill>
          <a:latin typeface="+mn-lt"/>
          <a:ea typeface="+mn-ea"/>
          <a:cs typeface="+mn-cs"/>
          <a:sym typeface="Helvetica Light"/>
        </a:defRPr>
      </a:lvl5pPr>
      <a:lvl6pPr indent="1143000" algn="ctr" defTabSz="825500" eaLnBrk="1" hangingPunct="1">
        <a:defRPr sz="2400">
          <a:solidFill>
            <a:schemeClr val="tx1"/>
          </a:solidFill>
          <a:latin typeface="+mn-lt"/>
          <a:ea typeface="+mn-ea"/>
          <a:cs typeface="+mn-cs"/>
          <a:sym typeface="Helvetica Light"/>
        </a:defRPr>
      </a:lvl6pPr>
      <a:lvl7pPr indent="1371600" algn="ctr" defTabSz="825500" eaLnBrk="1" hangingPunct="1">
        <a:defRPr sz="2400">
          <a:solidFill>
            <a:schemeClr val="tx1"/>
          </a:solidFill>
          <a:latin typeface="+mn-lt"/>
          <a:ea typeface="+mn-ea"/>
          <a:cs typeface="+mn-cs"/>
          <a:sym typeface="Helvetica Light"/>
        </a:defRPr>
      </a:lvl7pPr>
      <a:lvl8pPr indent="1600200" algn="ctr" defTabSz="825500" eaLnBrk="1" hangingPunct="1">
        <a:defRPr sz="2400">
          <a:solidFill>
            <a:schemeClr val="tx1"/>
          </a:solidFill>
          <a:latin typeface="+mn-lt"/>
          <a:ea typeface="+mn-ea"/>
          <a:cs typeface="+mn-cs"/>
          <a:sym typeface="Helvetica Light"/>
        </a:defRPr>
      </a:lvl8pPr>
      <a:lvl9pPr indent="1828800" algn="ctr" defTabSz="825500" eaLnBrk="1" hangingPunct="1">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PRA4g-3yEk"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www.youtube.com/watch?v=GNhcY6fTyB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plugins/video.php?href=https://www.facebook.com/UNLECMO/videos/625132037676194/&amp;show_text=0&amp;width=560"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NhcY6fTyB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58" t="4501" r="-558" b="10397"/>
          <a:stretch/>
        </p:blipFill>
        <p:spPr>
          <a:xfrm>
            <a:off x="-34510" y="-34506"/>
            <a:ext cx="24723306" cy="14026551"/>
          </a:xfrm>
          <a:prstGeom prst="rect">
            <a:avLst/>
          </a:prstGeom>
        </p:spPr>
      </p:pic>
      <p:sp>
        <p:nvSpPr>
          <p:cNvPr id="2" name="Title 1"/>
          <p:cNvSpPr>
            <a:spLocks noGrp="1"/>
          </p:cNvSpPr>
          <p:nvPr>
            <p:ph type="title"/>
          </p:nvPr>
        </p:nvSpPr>
        <p:spPr>
          <a:xfrm>
            <a:off x="0" y="3820260"/>
            <a:ext cx="24533525" cy="867371"/>
          </a:xfrm>
        </p:spPr>
        <p:txBody>
          <a:bodyPr/>
          <a:lstStyle/>
          <a:p>
            <a:r>
              <a:rPr lang="en-US" sz="14000" i="0" dirty="0">
                <a:latin typeface="URW Grotesk" charset="0"/>
                <a:ea typeface="URW Grotesk" charset="0"/>
                <a:cs typeface="URW Grotesk" charset="0"/>
              </a:rPr>
              <a:t>FACILITATOR TRAINING</a:t>
            </a:r>
            <a:endParaRPr lang="en-US" sz="14000" b="0" i="0" dirty="0">
              <a:latin typeface="URW Grotesk" charset="0"/>
              <a:ea typeface="URW Grotesk" charset="0"/>
              <a:cs typeface="URW Grotesk" charset="0"/>
            </a:endParaRPr>
          </a:p>
        </p:txBody>
      </p:sp>
      <p:sp>
        <p:nvSpPr>
          <p:cNvPr id="6" name="Title 1"/>
          <p:cNvSpPr txBox="1">
            <a:spLocks/>
          </p:cNvSpPr>
          <p:nvPr/>
        </p:nvSpPr>
        <p:spPr>
          <a:xfrm>
            <a:off x="804652" y="12848629"/>
            <a:ext cx="23114001" cy="86737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algn="ctr" defTabSz="825500" eaLnBrk="1" hangingPunct="1">
              <a:defRPr sz="4500" b="1" i="1">
                <a:solidFill>
                  <a:srgbClr val="FFFFFF"/>
                </a:solidFill>
                <a:latin typeface="+mn-lt"/>
                <a:ea typeface="+mn-ea"/>
                <a:cs typeface="+mn-cs"/>
                <a:sym typeface="Minion Pro Caption"/>
              </a:defRPr>
            </a:lvl1pPr>
            <a:lvl2pPr indent="228600" algn="ctr" defTabSz="825500" eaLnBrk="1" hangingPunct="1">
              <a:defRPr sz="4500" b="1" i="1">
                <a:solidFill>
                  <a:srgbClr val="FFFFFF"/>
                </a:solidFill>
                <a:latin typeface="+mn-lt"/>
                <a:ea typeface="+mn-ea"/>
                <a:cs typeface="+mn-cs"/>
                <a:sym typeface="Minion Pro Caption"/>
              </a:defRPr>
            </a:lvl2pPr>
            <a:lvl3pPr indent="457200" algn="ctr" defTabSz="825500" eaLnBrk="1" hangingPunct="1">
              <a:defRPr sz="4500" b="1" i="1">
                <a:solidFill>
                  <a:srgbClr val="FFFFFF"/>
                </a:solidFill>
                <a:latin typeface="+mn-lt"/>
                <a:ea typeface="+mn-ea"/>
                <a:cs typeface="+mn-cs"/>
                <a:sym typeface="Minion Pro Caption"/>
              </a:defRPr>
            </a:lvl3pPr>
            <a:lvl4pPr indent="685800" algn="ctr" defTabSz="825500" eaLnBrk="1" hangingPunct="1">
              <a:defRPr sz="4500" b="1" i="1">
                <a:solidFill>
                  <a:srgbClr val="FFFFFF"/>
                </a:solidFill>
                <a:latin typeface="+mn-lt"/>
                <a:ea typeface="+mn-ea"/>
                <a:cs typeface="+mn-cs"/>
                <a:sym typeface="Minion Pro Caption"/>
              </a:defRPr>
            </a:lvl4pPr>
            <a:lvl5pPr indent="914400" algn="ctr" defTabSz="825500" eaLnBrk="1" hangingPunct="1">
              <a:defRPr sz="4500" b="1" i="1">
                <a:solidFill>
                  <a:srgbClr val="FFFFFF"/>
                </a:solidFill>
                <a:latin typeface="+mn-lt"/>
                <a:ea typeface="+mn-ea"/>
                <a:cs typeface="+mn-cs"/>
                <a:sym typeface="Minion Pro Caption"/>
              </a:defRPr>
            </a:lvl5pPr>
            <a:lvl6pPr indent="1143000" algn="ctr" defTabSz="825500" eaLnBrk="1" hangingPunct="1">
              <a:defRPr sz="4500" b="1" i="1">
                <a:solidFill>
                  <a:srgbClr val="FFFFFF"/>
                </a:solidFill>
                <a:latin typeface="+mn-lt"/>
                <a:ea typeface="+mn-ea"/>
                <a:cs typeface="+mn-cs"/>
                <a:sym typeface="Minion Pro Caption"/>
              </a:defRPr>
            </a:lvl6pPr>
            <a:lvl7pPr indent="1371600" algn="ctr" defTabSz="825500" eaLnBrk="1" hangingPunct="1">
              <a:defRPr sz="4500" b="1" i="1">
                <a:solidFill>
                  <a:srgbClr val="FFFFFF"/>
                </a:solidFill>
                <a:latin typeface="+mn-lt"/>
                <a:ea typeface="+mn-ea"/>
                <a:cs typeface="+mn-cs"/>
                <a:sym typeface="Minion Pro Caption"/>
              </a:defRPr>
            </a:lvl7pPr>
            <a:lvl8pPr indent="1600200" algn="ctr" defTabSz="825500" eaLnBrk="1" hangingPunct="1">
              <a:defRPr sz="4500" b="1" i="1">
                <a:solidFill>
                  <a:srgbClr val="FFFFFF"/>
                </a:solidFill>
                <a:latin typeface="+mn-lt"/>
                <a:ea typeface="+mn-ea"/>
                <a:cs typeface="+mn-cs"/>
                <a:sym typeface="Minion Pro Caption"/>
              </a:defRPr>
            </a:lvl8pPr>
            <a:lvl9pPr indent="1828800" algn="ctr" defTabSz="825500" eaLnBrk="1" hangingPunct="1">
              <a:defRPr sz="4500" b="1" i="1">
                <a:solidFill>
                  <a:srgbClr val="FFFFFF"/>
                </a:solidFill>
                <a:latin typeface="+mn-lt"/>
                <a:ea typeface="+mn-ea"/>
                <a:cs typeface="+mn-cs"/>
                <a:sym typeface="Minion Pro Caption"/>
              </a:defRPr>
            </a:lvl9pPr>
          </a:lstStyle>
          <a:p>
            <a:pPr algn="r"/>
            <a:r>
              <a:rPr lang="en-US" sz="10000" b="0" i="0" cap="none" dirty="0">
                <a:latin typeface="URW Grotesk Cond Light" charset="0"/>
                <a:ea typeface="URW Grotesk Cond Light" charset="0"/>
                <a:cs typeface="URW Grotesk Cond Light" charset="0"/>
              </a:rPr>
              <a:t>HUSKER DIALOGUES 2017</a:t>
            </a:r>
          </a:p>
        </p:txBody>
      </p:sp>
    </p:spTree>
    <p:extLst>
      <p:ext uri="{BB962C8B-B14F-4D97-AF65-F5344CB8AC3E}">
        <p14:creationId xmlns:p14="http://schemas.microsoft.com/office/powerpoint/2010/main" val="182734492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691" y="1537855"/>
            <a:ext cx="22652182" cy="11056256"/>
          </a:xfrm>
        </p:spPr>
        <p:txBody>
          <a:bodyPr/>
          <a:lstStyle/>
          <a:p>
            <a:pPr algn="l"/>
            <a:r>
              <a:rPr lang="en-US" dirty="0" smtClean="0"/>
              <a:t>	</a:t>
            </a:r>
            <a:r>
              <a:rPr lang="en-US" i="0" dirty="0" smtClean="0"/>
              <a:t>What two ideas or examples in this 	video helped you to think about your 	role as a facilitator? </a:t>
            </a:r>
            <a:br>
              <a:rPr lang="en-US" i="0" dirty="0" smtClean="0"/>
            </a:br>
            <a:r>
              <a:rPr lang="en-US" i="0" dirty="0" smtClean="0"/>
              <a:t/>
            </a:r>
            <a:br>
              <a:rPr lang="en-US" i="0" dirty="0" smtClean="0"/>
            </a:br>
            <a:r>
              <a:rPr lang="en-US" i="0" dirty="0" smtClean="0"/>
              <a:t>	Did the video connect or speak to any </a:t>
            </a:r>
            <a:r>
              <a:rPr lang="en-US" i="0" dirty="0" smtClean="0"/>
              <a:t>	of </a:t>
            </a:r>
            <a:r>
              <a:rPr lang="en-US" i="0" dirty="0" smtClean="0"/>
              <a:t>	the concerns or questions that you 	originally listed?</a:t>
            </a:r>
            <a:endParaRPr lang="en-US" i="0" dirty="0"/>
          </a:p>
        </p:txBody>
      </p:sp>
      <p:sp>
        <p:nvSpPr>
          <p:cNvPr id="4" name="Text Placeholder 3"/>
          <p:cNvSpPr>
            <a:spLocks noGrp="1"/>
          </p:cNvSpPr>
          <p:nvPr>
            <p:ph type="body" sz="quarter" idx="11"/>
          </p:nvPr>
        </p:nvSpPr>
        <p:spPr>
          <a:xfrm>
            <a:off x="14547273" y="12738084"/>
            <a:ext cx="8261610" cy="565111"/>
          </a:xfrm>
        </p:spPr>
        <p:txBody>
          <a:bodyPr/>
          <a:lstStyle/>
          <a:p>
            <a:r>
              <a:rPr lang="en-US" dirty="0"/>
              <a:t>2017 Husker dialogues training</a:t>
            </a:r>
          </a:p>
          <a:p>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454797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618" y="1188851"/>
            <a:ext cx="21509181" cy="10095675"/>
          </a:xfrm>
        </p:spPr>
        <p:txBody>
          <a:bodyPr/>
          <a:lstStyle/>
          <a:p>
            <a:pPr algn="l"/>
            <a:r>
              <a:rPr lang="en-US" dirty="0" smtClean="0"/>
              <a:t>Return to your list of 5 people. Classify the names by race, age, &amp; gender</a:t>
            </a:r>
            <a:br>
              <a:rPr lang="en-US" dirty="0" smtClean="0"/>
            </a:br>
            <a:r>
              <a:rPr lang="en-US" dirty="0"/>
              <a:t/>
            </a:r>
            <a:br>
              <a:rPr lang="en-US" dirty="0"/>
            </a:br>
            <a:r>
              <a:rPr lang="en-US" dirty="0" smtClean="0"/>
              <a:t>Are there trends or patterns you see?</a:t>
            </a:r>
            <a:br>
              <a:rPr lang="en-US" dirty="0" smtClean="0"/>
            </a:br>
            <a:r>
              <a:rPr lang="en-US" dirty="0" smtClean="0"/>
              <a:t>Any gaps? </a:t>
            </a:r>
            <a:endParaRPr lang="en-US" dirty="0"/>
          </a:p>
        </p:txBody>
      </p:sp>
      <p:sp>
        <p:nvSpPr>
          <p:cNvPr id="4" name="Text Placeholder 3"/>
          <p:cNvSpPr>
            <a:spLocks noGrp="1"/>
          </p:cNvSpPr>
          <p:nvPr>
            <p:ph type="body" sz="quarter" idx="11"/>
          </p:nvPr>
        </p:nvSpPr>
        <p:spPr>
          <a:xfrm>
            <a:off x="14929658" y="12738084"/>
            <a:ext cx="7879225" cy="565111"/>
          </a:xfrm>
        </p:spPr>
        <p:txBody>
          <a:bodyPr/>
          <a:lstStyle/>
          <a:p>
            <a:r>
              <a:rPr lang="en-US" dirty="0"/>
              <a:t>2017 Husker dialogues training</a:t>
            </a:r>
          </a:p>
          <a:p>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64387826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858768"/>
            <a:ext cx="24384000" cy="2222928"/>
          </a:xfrm>
        </p:spPr>
        <p:txBody>
          <a:bodyPr anchor="t" anchorCtr="0"/>
          <a:lstStyle/>
          <a:p>
            <a:pPr algn="ctr"/>
            <a:r>
              <a:rPr lang="en-US" dirty="0" err="1"/>
              <a:t>Microaggressions</a:t>
            </a:r>
            <a:r>
              <a:rPr lang="en-US" dirty="0"/>
              <a:t> and cultural lens</a:t>
            </a:r>
          </a:p>
        </p:txBody>
      </p:sp>
      <p:sp>
        <p:nvSpPr>
          <p:cNvPr id="8" name="Text Placeholder 7"/>
          <p:cNvSpPr>
            <a:spLocks noGrp="1"/>
          </p:cNvSpPr>
          <p:nvPr>
            <p:ph type="body" sz="quarter" idx="11"/>
          </p:nvPr>
        </p:nvSpPr>
        <p:spPr>
          <a:xfrm>
            <a:off x="14699411" y="12738084"/>
            <a:ext cx="8109472" cy="565111"/>
          </a:xfrm>
        </p:spPr>
        <p:txBody>
          <a:bodyPr/>
          <a:lstStyle/>
          <a:p>
            <a:r>
              <a:rPr lang="en-US" dirty="0"/>
              <a:t>2017 Husker dialogues training</a:t>
            </a:r>
          </a:p>
        </p:txBody>
      </p:sp>
      <p:sp>
        <p:nvSpPr>
          <p:cNvPr id="3" name="Text Placeholder 2"/>
          <p:cNvSpPr>
            <a:spLocks noGrp="1"/>
          </p:cNvSpPr>
          <p:nvPr>
            <p:ph type="body" sz="quarter" idx="12"/>
          </p:nvPr>
        </p:nvSpPr>
        <p:spPr/>
        <p:txBody>
          <a:bodyPr/>
          <a:lstStyle/>
          <a:p>
            <a:endParaRPr lang="en-US"/>
          </a:p>
        </p:txBody>
      </p:sp>
      <p:sp>
        <p:nvSpPr>
          <p:cNvPr id="7" name="Text Placeholder 6"/>
          <p:cNvSpPr txBox="1">
            <a:spLocks/>
          </p:cNvSpPr>
          <p:nvPr/>
        </p:nvSpPr>
        <p:spPr>
          <a:xfrm>
            <a:off x="11977140" y="5636301"/>
            <a:ext cx="10351698" cy="2872941"/>
          </a:xfrm>
          <a:prstGeom prst="rect">
            <a:avLst/>
          </a:prstGeom>
        </p:spPr>
        <p:txBody>
          <a:bodyPr vert="horz" anchor="t"/>
          <a:lstStyle>
            <a:lvl1pPr algn="l" defTabSz="825500" eaLnBrk="1" hangingPunct="1">
              <a:defRPr sz="4400" b="0" i="0" cap="none" spc="0">
                <a:solidFill>
                  <a:srgbClr val="000000"/>
                </a:solidFill>
                <a:latin typeface="Minion Pro Med"/>
                <a:ea typeface="URW Grotesk T Bold Condensed"/>
                <a:cs typeface="URW Grotesk T Bold Condensed"/>
                <a:sym typeface="URW Grotesk T Bold Condensed"/>
              </a:defRPr>
            </a:lvl1pPr>
            <a:lvl2pPr indent="228600" algn="l" defTabSz="825500" eaLnBrk="1" hangingPunct="1">
              <a:defRPr sz="4400" b="0" i="0" cap="none" spc="0">
                <a:solidFill>
                  <a:srgbClr val="000000"/>
                </a:solidFill>
                <a:latin typeface="Minion Pro Med"/>
                <a:ea typeface="URW Grotesk T Bold Condensed"/>
                <a:cs typeface="URW Grotesk T Bold Condensed"/>
                <a:sym typeface="URW Grotesk T Bold Condensed"/>
              </a:defRPr>
            </a:lvl2pPr>
            <a:lvl3pPr indent="457200" algn="l" defTabSz="825500" eaLnBrk="1" hangingPunct="1">
              <a:defRPr sz="4400" b="0" i="0" cap="none" spc="0">
                <a:solidFill>
                  <a:srgbClr val="000000"/>
                </a:solidFill>
                <a:latin typeface="Minion Pro Med"/>
                <a:ea typeface="URW Grotesk T Bold Condensed"/>
                <a:cs typeface="URW Grotesk T Bold Condensed"/>
                <a:sym typeface="URW Grotesk T Bold Condensed"/>
              </a:defRPr>
            </a:lvl3pPr>
            <a:lvl4pPr indent="685800" algn="l" defTabSz="825500" eaLnBrk="1" hangingPunct="1">
              <a:defRPr sz="4400" b="0" i="0" cap="none" spc="0">
                <a:solidFill>
                  <a:srgbClr val="000000"/>
                </a:solidFill>
                <a:latin typeface="Minion Pro Med"/>
                <a:ea typeface="URW Grotesk T Bold Condensed"/>
                <a:cs typeface="URW Grotesk T Bold Condensed"/>
                <a:sym typeface="URW Grotesk T Bold Condensed"/>
              </a:defRPr>
            </a:lvl4pPr>
            <a:lvl5pPr indent="914400" algn="l" defTabSz="825500" eaLnBrk="1" hangingPunct="1">
              <a:defRPr sz="4400" b="0" i="0" cap="none" spc="0">
                <a:solidFill>
                  <a:srgbClr val="000000"/>
                </a:solidFill>
                <a:latin typeface="Minion Pro Med"/>
                <a:ea typeface="URW Grotesk T Bold Condensed"/>
                <a:cs typeface="URW Grotesk T Bold Condensed"/>
                <a:sym typeface="URW Grotesk T Bold Condensed"/>
              </a:defRPr>
            </a:lvl5pPr>
            <a:lvl6pPr indent="11430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6pPr>
            <a:lvl7pPr indent="13716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7pPr>
            <a:lvl8pPr indent="16002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8pPr>
            <a:lvl9pPr indent="1828800" algn="ctr" defTabSz="825500" eaLnBrk="1" hangingPunct="1">
              <a:defRPr sz="2000" b="1" cap="all" spc="200">
                <a:solidFill>
                  <a:srgbClr val="FFFFFF"/>
                </a:solidFill>
                <a:latin typeface="URW Grotesk T Bold Condensed"/>
                <a:ea typeface="URW Grotesk T Bold Condensed"/>
                <a:cs typeface="URW Grotesk T Bold Condensed"/>
                <a:sym typeface="URW Grotesk T Bold Condensed"/>
              </a:defRPr>
            </a:lvl9pPr>
          </a:lstStyle>
          <a:p>
            <a:r>
              <a:rPr lang="en-US" dirty="0">
                <a:hlinkClick r:id="rId3"/>
              </a:rPr>
              <a:t>If Microagressions Happened to White People</a:t>
            </a:r>
            <a:r>
              <a:rPr lang="en-US" dirty="0"/>
              <a:t> </a:t>
            </a:r>
            <a:r>
              <a:rPr lang="en-US" i="1" dirty="0"/>
              <a:t>(MTV News)</a:t>
            </a:r>
            <a:endParaRPr lang="en-US" i="1" dirty="0">
              <a:solidFill>
                <a:schemeClr val="tx1"/>
              </a:solidFill>
            </a:endParaRPr>
          </a:p>
        </p:txBody>
      </p:sp>
      <p:pic>
        <p:nvPicPr>
          <p:cNvPr id="9" name="Picture 8" descr="Screen Shot 2017-03-22 at 11.04.47 AM.png">
            <a:hlinkClick r:id="rId4"/>
          </p:cNvPr>
          <p:cNvPicPr>
            <a:picLocks noChangeAspect="1"/>
          </p:cNvPicPr>
          <p:nvPr/>
        </p:nvPicPr>
        <p:blipFill>
          <a:blip r:embed="rId5"/>
          <a:stretch>
            <a:fillRect/>
          </a:stretch>
        </p:blipFill>
        <p:spPr>
          <a:xfrm>
            <a:off x="3878515" y="5816183"/>
            <a:ext cx="7264612" cy="3843288"/>
          </a:xfrm>
          <a:prstGeom prst="rect">
            <a:avLst/>
          </a:prstGeom>
        </p:spPr>
      </p:pic>
      <p:sp>
        <p:nvSpPr>
          <p:cNvPr id="10" name="Oval 9"/>
          <p:cNvSpPr/>
          <p:nvPr/>
        </p:nvSpPr>
        <p:spPr>
          <a:xfrm>
            <a:off x="6610662" y="6820524"/>
            <a:ext cx="1835895" cy="1835895"/>
          </a:xfrm>
          <a:prstGeom prst="ellipse">
            <a:avLst/>
          </a:prstGeom>
          <a:solidFill>
            <a:srgbClr val="F5F1E7">
              <a:alpha val="46000"/>
            </a:srgb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endParaRPr kumimoji="0" lang="en-US" sz="2000" b="1" i="0" u="none" strike="noStrike" cap="all" spc="200" normalizeH="0" baseline="0">
              <a:ln>
                <a:noFill/>
              </a:ln>
              <a:solidFill>
                <a:srgbClr val="000000"/>
              </a:solidFill>
              <a:effectLst/>
              <a:uFillTx/>
              <a:latin typeface="URW Grotesk T Bold Condensed"/>
              <a:ea typeface="URW Grotesk T Bold Condensed"/>
              <a:cs typeface="URW Grotesk T Bold Condensed"/>
              <a:sym typeface="URW Grotesk T Bold Condensed"/>
            </a:endParaRPr>
          </a:p>
        </p:txBody>
      </p:sp>
      <p:sp>
        <p:nvSpPr>
          <p:cNvPr id="11" name="Triangle 3"/>
          <p:cNvSpPr/>
          <p:nvPr/>
        </p:nvSpPr>
        <p:spPr>
          <a:xfrm rot="19800000">
            <a:off x="7000406" y="7165298"/>
            <a:ext cx="979144" cy="844089"/>
          </a:xfrm>
          <a:prstGeom prst="triangle">
            <a:avLst/>
          </a:prstGeom>
          <a:solidFill>
            <a:srgbClr val="F5F1E7"/>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endParaRPr kumimoji="0" lang="en-US" sz="2000" b="1" i="0" u="none" strike="noStrike" cap="all" spc="200" normalizeH="0" baseline="0">
              <a:ln>
                <a:noFill/>
              </a:ln>
              <a:solidFill>
                <a:srgbClr val="000000"/>
              </a:solidFill>
              <a:effectLst/>
              <a:uFillTx/>
              <a:latin typeface="URW Grotesk T Bold Condensed"/>
              <a:ea typeface="URW Grotesk T Bold Condensed"/>
              <a:cs typeface="URW Grotesk T Bold Condensed"/>
              <a:sym typeface="URW Grotesk T Bold Condensed"/>
            </a:endParaRPr>
          </a:p>
        </p:txBody>
      </p:sp>
    </p:spTree>
    <p:extLst>
      <p:ext uri="{BB962C8B-B14F-4D97-AF65-F5344CB8AC3E}">
        <p14:creationId xmlns:p14="http://schemas.microsoft.com/office/powerpoint/2010/main" val="19927168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1101437"/>
            <a:ext cx="23240999" cy="10889672"/>
          </a:xfrm>
        </p:spPr>
        <p:txBody>
          <a:bodyPr/>
          <a:lstStyle/>
          <a:p>
            <a:pPr marL="1143000" indent="-1143000" algn="l">
              <a:buFont typeface="Arial" panose="020B0604020202020204" pitchFamily="34" charset="0"/>
              <a:buChar char="•"/>
            </a:pPr>
            <a:r>
              <a:rPr lang="en-US" sz="7200" dirty="0" smtClean="0"/>
              <a:t>How did this video make you </a:t>
            </a:r>
            <a:r>
              <a:rPr lang="en-US" sz="7200" dirty="0" smtClean="0">
                <a:solidFill>
                  <a:schemeClr val="tx1"/>
                </a:solidFill>
              </a:rPr>
              <a:t>feel</a:t>
            </a:r>
            <a:r>
              <a:rPr lang="en-US" sz="7200" dirty="0" smtClean="0"/>
              <a:t>?</a:t>
            </a:r>
            <a:br>
              <a:rPr lang="en-US" sz="7200" dirty="0" smtClean="0"/>
            </a:br>
            <a:r>
              <a:rPr lang="en-US" sz="7200" dirty="0" smtClean="0"/>
              <a:t>What did this video make you </a:t>
            </a:r>
            <a:r>
              <a:rPr lang="en-US" sz="7200" dirty="0" smtClean="0">
                <a:solidFill>
                  <a:srgbClr val="000000"/>
                </a:solidFill>
              </a:rPr>
              <a:t>think</a:t>
            </a:r>
            <a:r>
              <a:rPr lang="en-US" sz="7200" dirty="0" smtClean="0"/>
              <a:t> about?</a:t>
            </a:r>
            <a:br>
              <a:rPr lang="en-US" sz="7200" dirty="0" smtClean="0"/>
            </a:br>
            <a:r>
              <a:rPr lang="en-US" sz="7200" dirty="0" smtClean="0"/>
              <a:t>How can you use this self-reflection to prepare for your role as a facilitator?</a:t>
            </a:r>
            <a:endParaRPr lang="en-US" sz="7200" dirty="0"/>
          </a:p>
        </p:txBody>
      </p:sp>
      <p:sp>
        <p:nvSpPr>
          <p:cNvPr id="4" name="Text Placeholder 3"/>
          <p:cNvSpPr>
            <a:spLocks noGrp="1"/>
          </p:cNvSpPr>
          <p:nvPr>
            <p:ph type="body" sz="quarter" idx="11"/>
          </p:nvPr>
        </p:nvSpPr>
        <p:spPr>
          <a:xfrm>
            <a:off x="14746778" y="12738084"/>
            <a:ext cx="8062105" cy="565111"/>
          </a:xfrm>
        </p:spPr>
        <p:txBody>
          <a:bodyPr/>
          <a:lstStyle/>
          <a:p>
            <a:r>
              <a:rPr lang="en-US" dirty="0"/>
              <a:t>2017 Husker dialogues training</a:t>
            </a:r>
          </a:p>
          <a:p>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3168853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41" y="463705"/>
            <a:ext cx="11034304" cy="3914720"/>
          </a:xfrm>
        </p:spPr>
        <p:txBody>
          <a:bodyPr/>
          <a:lstStyle/>
          <a:p>
            <a:r>
              <a:rPr lang="en-US" sz="8000" dirty="0" smtClean="0"/>
              <a:t>Create </a:t>
            </a:r>
            <a:r>
              <a:rPr lang="en-US" sz="8000" dirty="0"/>
              <a:t>an inclusive environment</a:t>
            </a:r>
            <a:r>
              <a:rPr lang="en-US" sz="8000" dirty="0" smtClean="0"/>
              <a:t>:</a:t>
            </a:r>
            <a:endParaRPr lang="en-US" sz="8000" dirty="0"/>
          </a:p>
        </p:txBody>
      </p:sp>
      <p:sp>
        <p:nvSpPr>
          <p:cNvPr id="3" name="Text Placeholder 2"/>
          <p:cNvSpPr>
            <a:spLocks noGrp="1"/>
          </p:cNvSpPr>
          <p:nvPr>
            <p:ph type="body" sz="quarter" idx="10"/>
          </p:nvPr>
        </p:nvSpPr>
        <p:spPr>
          <a:xfrm>
            <a:off x="6917922" y="4939638"/>
            <a:ext cx="16717624" cy="6874077"/>
          </a:xfrm>
        </p:spPr>
        <p:txBody>
          <a:bodyPr vert="horz" anchor="t"/>
          <a:lstStyle/>
          <a:p>
            <a:pPr marL="571500" lvl="3" indent="-571500">
              <a:spcAft>
                <a:spcPts val="1800"/>
              </a:spcAft>
              <a:buFont typeface="Arial"/>
              <a:buChar char="•"/>
            </a:pPr>
            <a:r>
              <a:rPr lang="en-US" sz="4800" dirty="0" smtClean="0"/>
              <a:t>Ask everyone to turn off and put away phones</a:t>
            </a:r>
          </a:p>
          <a:p>
            <a:pPr marL="571500" lvl="3" indent="-571500">
              <a:spcAft>
                <a:spcPts val="1800"/>
              </a:spcAft>
              <a:buFont typeface="Arial"/>
              <a:buChar char="•"/>
            </a:pPr>
            <a:r>
              <a:rPr lang="en-US" sz="4800" dirty="0" smtClean="0"/>
              <a:t>Encourage </a:t>
            </a:r>
            <a:r>
              <a:rPr lang="en-US" sz="4800" dirty="0"/>
              <a:t>participants to introduce themselves.</a:t>
            </a:r>
          </a:p>
          <a:p>
            <a:pPr marL="571500" lvl="3" indent="-571500">
              <a:spcAft>
                <a:spcPts val="1800"/>
              </a:spcAft>
              <a:buFont typeface="Arial"/>
              <a:buChar char="•"/>
            </a:pPr>
            <a:r>
              <a:rPr lang="en-US" sz="4800" dirty="0"/>
              <a:t>Set group guidelines for the discussion (e.g., Treat participants with </a:t>
            </a:r>
            <a:r>
              <a:rPr lang="en-US" sz="4800" dirty="0" smtClean="0"/>
              <a:t>respect, goals for event)</a:t>
            </a:r>
            <a:r>
              <a:rPr lang="en-US" sz="4800" dirty="0"/>
              <a:t>.</a:t>
            </a:r>
          </a:p>
          <a:p>
            <a:pPr marL="571500" lvl="3" indent="-571500">
              <a:spcAft>
                <a:spcPts val="1800"/>
              </a:spcAft>
              <a:buFont typeface="Arial"/>
              <a:buChar char="•"/>
            </a:pPr>
            <a:r>
              <a:rPr lang="en-US" sz="4800" dirty="0"/>
              <a:t>Use inclusive language.</a:t>
            </a:r>
          </a:p>
          <a:p>
            <a:pPr marL="571500" lvl="3" indent="-571500">
              <a:spcAft>
                <a:spcPts val="1800"/>
              </a:spcAft>
              <a:buFont typeface="Arial"/>
              <a:buChar char="•"/>
            </a:pPr>
            <a:r>
              <a:rPr lang="en-US" sz="4800" dirty="0"/>
              <a:t>Ask for clarification if unclear about a participant’s intent or question.</a:t>
            </a:r>
          </a:p>
          <a:p>
            <a:pPr lvl="3" indent="0">
              <a:spcAft>
                <a:spcPts val="1200"/>
              </a:spcAft>
            </a:pPr>
            <a:endParaRPr lang="en-US" sz="4000" dirty="0"/>
          </a:p>
        </p:txBody>
      </p:sp>
      <p:sp>
        <p:nvSpPr>
          <p:cNvPr id="5" name="Text Placeholder 4"/>
          <p:cNvSpPr>
            <a:spLocks noGrp="1"/>
          </p:cNvSpPr>
          <p:nvPr>
            <p:ph type="body" sz="quarter" idx="12"/>
          </p:nvPr>
        </p:nvSpPr>
        <p:spPr/>
        <p:txBody>
          <a:bodyPr/>
          <a:lstStyle/>
          <a:p>
            <a:endParaRPr lang="en-US"/>
          </a:p>
        </p:txBody>
      </p:sp>
      <p:sp>
        <p:nvSpPr>
          <p:cNvPr id="6" name="Text Placeholder 7"/>
          <p:cNvSpPr>
            <a:spLocks noGrp="1"/>
          </p:cNvSpPr>
          <p:nvPr>
            <p:ph type="body" sz="quarter" idx="11"/>
          </p:nvPr>
        </p:nvSpPr>
        <p:spPr>
          <a:xfrm>
            <a:off x="14699411" y="12738084"/>
            <a:ext cx="8109472" cy="565111"/>
          </a:xfrm>
        </p:spPr>
        <p:txBody>
          <a:bodyPr/>
          <a:lstStyle/>
          <a:p>
            <a:r>
              <a:rPr lang="en-US" dirty="0"/>
              <a:t>2017 Husker dialogues training</a:t>
            </a:r>
          </a:p>
        </p:txBody>
      </p:sp>
    </p:spTree>
    <p:extLst>
      <p:ext uri="{BB962C8B-B14F-4D97-AF65-F5344CB8AC3E}">
        <p14:creationId xmlns:p14="http://schemas.microsoft.com/office/powerpoint/2010/main" val="192169474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small group discussion questions</a:t>
            </a:r>
            <a:endParaRPr lang="en-US" dirty="0"/>
          </a:p>
        </p:txBody>
      </p:sp>
      <p:sp>
        <p:nvSpPr>
          <p:cNvPr id="3" name="Text Placeholder 2"/>
          <p:cNvSpPr>
            <a:spLocks noGrp="1"/>
          </p:cNvSpPr>
          <p:nvPr>
            <p:ph type="body" sz="quarter" idx="10"/>
          </p:nvPr>
        </p:nvSpPr>
        <p:spPr>
          <a:xfrm>
            <a:off x="11991655" y="598517"/>
            <a:ext cx="11725700" cy="11272058"/>
          </a:xfrm>
        </p:spPr>
        <p:txBody>
          <a:bodyPr/>
          <a:lstStyle/>
          <a:p>
            <a:pPr marL="742950" lvl="0" indent="-742950">
              <a:buFont typeface="+mj-lt"/>
              <a:buAutoNum type="arabicPeriod"/>
            </a:pPr>
            <a:r>
              <a:rPr lang="en-US" sz="3200" dirty="0"/>
              <a:t>Tonight you heard 5 students share experiences about themselves that you probably wouldn't know if you first met them. Would you like to share something about yourself that is important to you that someone might not know? </a:t>
            </a:r>
            <a:r>
              <a:rPr lang="en-US" sz="3200" dirty="0" smtClean="0"/>
              <a:t/>
            </a:r>
            <a:br>
              <a:rPr lang="en-US" sz="3200" dirty="0" smtClean="0"/>
            </a:br>
            <a:endParaRPr lang="en-US" sz="3200" dirty="0"/>
          </a:p>
          <a:p>
            <a:pPr marL="742950" lvl="0" indent="-742950">
              <a:buFont typeface="+mj-lt"/>
              <a:buAutoNum type="arabicPeriod"/>
            </a:pPr>
            <a:r>
              <a:rPr lang="en-US" sz="3200" dirty="0"/>
              <a:t>What is one question you have based on the students’ stories you heard tonight</a:t>
            </a:r>
            <a:r>
              <a:rPr lang="en-US" sz="3200" dirty="0" smtClean="0"/>
              <a:t>?</a:t>
            </a:r>
            <a:br>
              <a:rPr lang="en-US" sz="3200" dirty="0" smtClean="0"/>
            </a:br>
            <a:endParaRPr lang="en-US" sz="3200" dirty="0"/>
          </a:p>
          <a:p>
            <a:pPr marL="742950" lvl="0" indent="-742950">
              <a:buFont typeface="+mj-lt"/>
              <a:buAutoNum type="arabicPeriod"/>
            </a:pPr>
            <a:r>
              <a:rPr lang="en-US" sz="3200" dirty="0"/>
              <a:t>What one idea or issue did the students’ stories raise for you</a:t>
            </a:r>
            <a:r>
              <a:rPr lang="en-US" sz="3200" dirty="0" smtClean="0"/>
              <a:t>?</a:t>
            </a:r>
            <a:br>
              <a:rPr lang="en-US" sz="3200" dirty="0" smtClean="0"/>
            </a:br>
            <a:endParaRPr lang="en-US" sz="3200" dirty="0"/>
          </a:p>
          <a:p>
            <a:pPr marL="742950" lvl="0" indent="-742950">
              <a:buFont typeface="+mj-lt"/>
              <a:buAutoNum type="arabicPeriod"/>
            </a:pPr>
            <a:r>
              <a:rPr lang="en-US" sz="3200" dirty="0"/>
              <a:t>What is one idea or experience that you heard from the students’ stories that you want to learn more about</a:t>
            </a:r>
            <a:r>
              <a:rPr lang="en-US" sz="3200" dirty="0" smtClean="0"/>
              <a:t>?</a:t>
            </a:r>
            <a:br>
              <a:rPr lang="en-US" sz="3200" dirty="0" smtClean="0"/>
            </a:br>
            <a:endParaRPr lang="en-US" sz="3200" dirty="0"/>
          </a:p>
          <a:p>
            <a:pPr marL="742950" lvl="0" indent="-742950">
              <a:buFont typeface="+mj-lt"/>
              <a:buAutoNum type="arabicPeriod"/>
            </a:pPr>
            <a:r>
              <a:rPr lang="en-US" sz="3200" dirty="0"/>
              <a:t>How does being a student at the University of Nebraska inform or challenge your experience or knowledge related to diversity and inclusion</a:t>
            </a:r>
            <a:r>
              <a:rPr lang="en-US" sz="3200" dirty="0" smtClean="0"/>
              <a:t>?</a:t>
            </a:r>
            <a:br>
              <a:rPr lang="en-US" sz="3200" dirty="0" smtClean="0"/>
            </a:br>
            <a:endParaRPr lang="en-US" sz="3200" dirty="0"/>
          </a:p>
          <a:p>
            <a:pPr marL="742950" lvl="0" indent="-742950">
              <a:buFont typeface="+mj-lt"/>
              <a:buAutoNum type="arabicPeriod"/>
            </a:pPr>
            <a:r>
              <a:rPr lang="en-US" sz="3200" dirty="0"/>
              <a:t>How often does your life ask you to see yourself through a racial lens? A gendered lens? An American lens</a:t>
            </a:r>
            <a:r>
              <a:rPr lang="en-US" sz="3200" dirty="0" smtClean="0"/>
              <a:t>?</a:t>
            </a:r>
            <a:br>
              <a:rPr lang="en-US" sz="3200" dirty="0" smtClean="0"/>
            </a:br>
            <a:endParaRPr lang="en-US" sz="3200" dirty="0"/>
          </a:p>
          <a:p>
            <a:pPr marL="742950" lvl="0" indent="-742950">
              <a:buFont typeface="+mj-lt"/>
              <a:buAutoNum type="arabicPeriod"/>
            </a:pPr>
            <a:r>
              <a:rPr lang="en-US" sz="3200" dirty="0"/>
              <a:t>What can you do to become more inclusive?</a:t>
            </a:r>
          </a:p>
          <a:p>
            <a:pPr marL="742950" indent="-742950">
              <a:buFont typeface="+mj-lt"/>
              <a:buAutoNum type="arabicPeriod"/>
            </a:pPr>
            <a:endParaRPr lang="en-US" sz="3600" dirty="0"/>
          </a:p>
        </p:txBody>
      </p:sp>
      <p:sp>
        <p:nvSpPr>
          <p:cNvPr id="4" name="Text Placeholder 3"/>
          <p:cNvSpPr>
            <a:spLocks noGrp="1"/>
          </p:cNvSpPr>
          <p:nvPr>
            <p:ph type="body" sz="quarter" idx="11"/>
          </p:nvPr>
        </p:nvSpPr>
        <p:spPr>
          <a:xfrm>
            <a:off x="14796655" y="12738084"/>
            <a:ext cx="8012228" cy="565111"/>
          </a:xfrm>
        </p:spPr>
        <p:txBody>
          <a:bodyPr/>
          <a:lstStyle/>
          <a:p>
            <a:r>
              <a:rPr lang="en-US" dirty="0"/>
              <a:t>2017 Husker dialogues training</a:t>
            </a:r>
          </a:p>
          <a:p>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1570682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663548" y="2807539"/>
            <a:ext cx="12432205" cy="9908255"/>
          </a:xfrm>
        </p:spPr>
        <p:txBody>
          <a:bodyPr/>
          <a:lstStyle/>
          <a:p>
            <a:pPr marL="571500" lvl="3" indent="-571500">
              <a:spcAft>
                <a:spcPts val="1800"/>
              </a:spcAft>
              <a:buFont typeface="Arial"/>
              <a:buChar char="•"/>
            </a:pPr>
            <a:r>
              <a:rPr lang="en-US" sz="4800" dirty="0"/>
              <a:t>Allow only the dominant or more verbal participants to take over </a:t>
            </a:r>
            <a:r>
              <a:rPr lang="en-US" sz="4800" dirty="0" smtClean="0"/>
              <a:t> </a:t>
            </a:r>
          </a:p>
          <a:p>
            <a:pPr marL="571500" lvl="3" indent="-571500">
              <a:spcAft>
                <a:spcPts val="1800"/>
              </a:spcAft>
              <a:buFont typeface="Arial"/>
              <a:buChar char="•"/>
            </a:pPr>
            <a:r>
              <a:rPr lang="en-US" sz="4800" dirty="0" smtClean="0"/>
              <a:t>Discourage </a:t>
            </a:r>
            <a:r>
              <a:rPr lang="en-US" sz="4800" dirty="0"/>
              <a:t>alternate views or counter-arguments.</a:t>
            </a:r>
          </a:p>
          <a:p>
            <a:pPr marL="571500" lvl="3" indent="-571500">
              <a:spcAft>
                <a:spcPts val="1800"/>
              </a:spcAft>
              <a:buFont typeface="Arial"/>
              <a:buChar char="•"/>
            </a:pPr>
            <a:r>
              <a:rPr lang="en-US" sz="4800" dirty="0"/>
              <a:t>Use (or allow others to use</a:t>
            </a:r>
            <a:r>
              <a:rPr lang="en-US" sz="4800" dirty="0" smtClean="0"/>
              <a:t>) disrespectful language, tone or non</a:t>
            </a:r>
            <a:r>
              <a:rPr lang="en-US" sz="4800" dirty="0"/>
              <a:t>-verbal </a:t>
            </a:r>
            <a:r>
              <a:rPr lang="en-US" sz="4800" dirty="0" smtClean="0"/>
              <a:t>signs.  </a:t>
            </a:r>
            <a:endParaRPr lang="en-US" sz="4800" dirty="0"/>
          </a:p>
          <a:p>
            <a:pPr marL="571500" lvl="3" indent="-571500">
              <a:spcAft>
                <a:spcPts val="1800"/>
              </a:spcAft>
              <a:buFont typeface="Arial"/>
              <a:buChar char="•"/>
            </a:pPr>
            <a:r>
              <a:rPr lang="en-US" sz="4800" dirty="0"/>
              <a:t>Over-generalize behavior or have stereotypical expectations of participants </a:t>
            </a:r>
            <a:r>
              <a:rPr lang="en-US" sz="4800" dirty="0" smtClean="0"/>
              <a:t> </a:t>
            </a:r>
            <a:endParaRPr lang="en-US" sz="4800" dirty="0"/>
          </a:p>
          <a:p>
            <a:pPr marL="571500" indent="-571500">
              <a:spcAft>
                <a:spcPts val="1800"/>
              </a:spcAft>
              <a:buFont typeface="Arial"/>
              <a:buChar char="•"/>
            </a:pPr>
            <a:r>
              <a:rPr lang="en-US" sz="4800" dirty="0"/>
              <a:t>Try to be someone else – be yourself</a:t>
            </a:r>
            <a:r>
              <a:rPr lang="en-US" sz="3600" dirty="0"/>
              <a:t>.</a:t>
            </a:r>
          </a:p>
          <a:p>
            <a:endParaRPr lang="en-US" dirty="0"/>
          </a:p>
        </p:txBody>
      </p:sp>
      <p:sp>
        <p:nvSpPr>
          <p:cNvPr id="7" name="TextBox 6"/>
          <p:cNvSpPr txBox="1"/>
          <p:nvPr/>
        </p:nvSpPr>
        <p:spPr>
          <a:xfrm>
            <a:off x="1569417" y="530412"/>
            <a:ext cx="7686578" cy="13336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8000" b="1" i="0" u="none" strike="noStrike" cap="all" spc="0" normalizeH="0" baseline="0" dirty="0" smtClean="0">
                <a:ln>
                  <a:noFill/>
                </a:ln>
                <a:solidFill>
                  <a:srgbClr val="D00000"/>
                </a:solidFill>
                <a:effectLst/>
                <a:uFillTx/>
                <a:latin typeface="URW Grotesk T Light Condensed"/>
                <a:ea typeface="URW Grotesk T Light Condensed"/>
                <a:cs typeface="URW Grotesk T Light Condensed"/>
                <a:sym typeface="URW Grotesk T Light Condensed"/>
              </a:rPr>
              <a:t>Do’s </a:t>
            </a:r>
            <a:endParaRPr kumimoji="0" lang="en-US" sz="8000" b="1" i="0" u="none" strike="noStrike" cap="all" spc="0" normalizeH="0" baseline="0" dirty="0">
              <a:ln>
                <a:noFill/>
              </a:ln>
              <a:solidFill>
                <a:srgbClr val="D00000"/>
              </a:solidFill>
              <a:effectLst/>
              <a:uFillTx/>
              <a:latin typeface="URW Grotesk T Light Condensed"/>
              <a:ea typeface="URW Grotesk T Light Condensed"/>
              <a:cs typeface="URW Grotesk T Light Condensed"/>
              <a:sym typeface="URW Grotesk T Light Condensed"/>
            </a:endParaRPr>
          </a:p>
        </p:txBody>
      </p:sp>
      <p:sp>
        <p:nvSpPr>
          <p:cNvPr id="8" name="TextBox 7"/>
          <p:cNvSpPr txBox="1"/>
          <p:nvPr/>
        </p:nvSpPr>
        <p:spPr>
          <a:xfrm>
            <a:off x="15172638" y="732775"/>
            <a:ext cx="6149263" cy="13336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1" hangingPunct="0">
              <a:lnSpc>
                <a:spcPct val="100000"/>
              </a:lnSpc>
              <a:spcBef>
                <a:spcPts val="0"/>
              </a:spcBef>
              <a:spcAft>
                <a:spcPts val="0"/>
              </a:spcAft>
              <a:buClrTx/>
              <a:buSzTx/>
              <a:buFontTx/>
              <a:buNone/>
              <a:tabLst/>
            </a:pPr>
            <a:r>
              <a:rPr kumimoji="0" lang="en-US" sz="8000" b="1" i="0" u="none" strike="noStrike" cap="all" spc="0" normalizeH="0" baseline="0" dirty="0" err="1" smtClean="0">
                <a:ln>
                  <a:noFill/>
                </a:ln>
                <a:solidFill>
                  <a:srgbClr val="D00000"/>
                </a:solidFill>
                <a:effectLst/>
                <a:uFillTx/>
                <a:latin typeface="URW Grotesk T Light Condensed"/>
                <a:ea typeface="URW Grotesk T Light Condensed"/>
                <a:cs typeface="URW Grotesk T Light Condensed"/>
                <a:sym typeface="URW Grotesk T Light Condensed"/>
              </a:rPr>
              <a:t>Don’tS</a:t>
            </a:r>
            <a:endParaRPr kumimoji="0" lang="en-US" sz="8000" b="1" i="0" u="none" strike="noStrike" cap="all" spc="0" normalizeH="0" baseline="0" dirty="0">
              <a:ln>
                <a:noFill/>
              </a:ln>
              <a:solidFill>
                <a:srgbClr val="D00000"/>
              </a:solidFill>
              <a:effectLst/>
              <a:uFillTx/>
              <a:latin typeface="URW Grotesk T Light Condensed"/>
              <a:ea typeface="URW Grotesk T Light Condensed"/>
              <a:cs typeface="URW Grotesk T Light Condensed"/>
              <a:sym typeface="URW Grotesk T Light Condensed"/>
            </a:endParaRPr>
          </a:p>
        </p:txBody>
      </p:sp>
      <p:sp>
        <p:nvSpPr>
          <p:cNvPr id="9" name="TextBox 8"/>
          <p:cNvSpPr txBox="1"/>
          <p:nvPr/>
        </p:nvSpPr>
        <p:spPr>
          <a:xfrm>
            <a:off x="934440" y="2807539"/>
            <a:ext cx="10127550" cy="9705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indent="-685800" algn="l" rtl="0" latinLnBrk="1" hangingPunct="0">
              <a:buFont typeface="Arial"/>
              <a:buChar char="•"/>
            </a:pPr>
            <a:r>
              <a:rPr lang="en-US" sz="4800" cap="none" dirty="0">
                <a:solidFill>
                  <a:schemeClr val="tx1"/>
                </a:solidFill>
              </a:rPr>
              <a:t>Ask follow-up questions.</a:t>
            </a:r>
            <a:br>
              <a:rPr lang="en-US" sz="4800" cap="none" dirty="0">
                <a:solidFill>
                  <a:schemeClr val="tx1"/>
                </a:solidFill>
              </a:rPr>
            </a:br>
            <a:endParaRPr lang="en-US" sz="4800" cap="none" dirty="0" smtClean="0">
              <a:solidFill>
                <a:schemeClr val="tx1"/>
              </a:solidFill>
            </a:endParaRPr>
          </a:p>
          <a:p>
            <a:pPr marL="685800" indent="-685800" algn="l" rtl="0" latinLnBrk="1" hangingPunct="0">
              <a:buFont typeface="Arial"/>
              <a:buChar char="•"/>
            </a:pPr>
            <a:r>
              <a:rPr lang="en-US" sz="4800" cap="none" dirty="0" smtClean="0">
                <a:solidFill>
                  <a:schemeClr val="tx1"/>
                </a:solidFill>
              </a:rPr>
              <a:t>Ask </a:t>
            </a:r>
            <a:r>
              <a:rPr lang="en-US" sz="4800" cap="none" dirty="0">
                <a:solidFill>
                  <a:schemeClr val="tx1"/>
                </a:solidFill>
              </a:rPr>
              <a:t>for further clarification.</a:t>
            </a:r>
            <a:br>
              <a:rPr lang="en-US" sz="4800" cap="none" dirty="0">
                <a:solidFill>
                  <a:schemeClr val="tx1"/>
                </a:solidFill>
              </a:rPr>
            </a:br>
            <a:endParaRPr lang="en-US" sz="4800" cap="none" dirty="0" smtClean="0">
              <a:solidFill>
                <a:schemeClr val="tx1"/>
              </a:solidFill>
            </a:endParaRPr>
          </a:p>
          <a:p>
            <a:pPr marL="685800" indent="-685800" algn="l" rtl="0" latinLnBrk="1" hangingPunct="0">
              <a:buFont typeface="Arial"/>
              <a:buChar char="•"/>
            </a:pPr>
            <a:r>
              <a:rPr lang="en-US" sz="4800" cap="none" dirty="0" smtClean="0">
                <a:solidFill>
                  <a:schemeClr val="tx1"/>
                </a:solidFill>
              </a:rPr>
              <a:t>Revisit </a:t>
            </a:r>
            <a:r>
              <a:rPr lang="en-US" sz="4800" cap="none" dirty="0">
                <a:solidFill>
                  <a:schemeClr val="tx1"/>
                </a:solidFill>
              </a:rPr>
              <a:t>previous comments </a:t>
            </a:r>
            <a:r>
              <a:rPr lang="en-US" sz="4800" cap="none" dirty="0" smtClean="0">
                <a:solidFill>
                  <a:schemeClr val="tx1"/>
                </a:solidFill>
              </a:rPr>
              <a:t>&amp;</a:t>
            </a:r>
          </a:p>
          <a:p>
            <a:pPr marL="685800" indent="-685800" algn="l" rtl="0" latinLnBrk="1" hangingPunct="0">
              <a:buFont typeface="Arial"/>
              <a:buChar char="•"/>
            </a:pPr>
            <a:r>
              <a:rPr lang="en-US" sz="4800" cap="none" dirty="0" smtClean="0">
                <a:solidFill>
                  <a:schemeClr val="tx1"/>
                </a:solidFill>
              </a:rPr>
              <a:t> </a:t>
            </a:r>
            <a:r>
              <a:rPr lang="en-US" sz="4800" cap="none" dirty="0">
                <a:solidFill>
                  <a:schemeClr val="tx1"/>
                </a:solidFill>
              </a:rPr>
              <a:t>integrate them </a:t>
            </a:r>
            <a:r>
              <a:rPr lang="en-US" sz="4800" cap="none" dirty="0" smtClean="0">
                <a:solidFill>
                  <a:schemeClr val="tx1"/>
                </a:solidFill>
              </a:rPr>
              <a:t>into </a:t>
            </a:r>
            <a:r>
              <a:rPr lang="en-US" sz="4800" cap="none" dirty="0">
                <a:solidFill>
                  <a:schemeClr val="tx1"/>
                </a:solidFill>
              </a:rPr>
              <a:t>conversation.</a:t>
            </a:r>
            <a:br>
              <a:rPr lang="en-US" sz="4800" cap="none" dirty="0">
                <a:solidFill>
                  <a:schemeClr val="tx1"/>
                </a:solidFill>
              </a:rPr>
            </a:br>
            <a:endParaRPr lang="en-US" sz="4800" cap="none" dirty="0" smtClean="0">
              <a:solidFill>
                <a:schemeClr val="tx1"/>
              </a:solidFill>
            </a:endParaRPr>
          </a:p>
          <a:p>
            <a:pPr marL="685800" indent="-685800" algn="l" rtl="0" latinLnBrk="1" hangingPunct="0">
              <a:buFont typeface="Arial"/>
              <a:buChar char="•"/>
            </a:pPr>
            <a:r>
              <a:rPr lang="en-US" sz="4800" cap="none" dirty="0" smtClean="0">
                <a:solidFill>
                  <a:schemeClr val="tx1"/>
                </a:solidFill>
              </a:rPr>
              <a:t>Encourage </a:t>
            </a:r>
            <a:r>
              <a:rPr lang="en-US" sz="4800" cap="none" dirty="0">
                <a:solidFill>
                  <a:schemeClr val="tx1"/>
                </a:solidFill>
              </a:rPr>
              <a:t>others to share </a:t>
            </a:r>
            <a:r>
              <a:rPr lang="en-US" sz="4800" cap="none" dirty="0" smtClean="0">
                <a:solidFill>
                  <a:schemeClr val="tx1"/>
                </a:solidFill>
              </a:rPr>
              <a:t>their</a:t>
            </a:r>
          </a:p>
          <a:p>
            <a:pPr algn="l" rtl="0" latinLnBrk="1" hangingPunct="0"/>
            <a:r>
              <a:rPr lang="en-US" sz="4800" cap="none" dirty="0">
                <a:solidFill>
                  <a:schemeClr val="tx1"/>
                </a:solidFill>
              </a:rPr>
              <a:t>	</a:t>
            </a:r>
            <a:r>
              <a:rPr lang="en-US" sz="4800" cap="none" dirty="0" smtClean="0">
                <a:solidFill>
                  <a:schemeClr val="tx1"/>
                </a:solidFill>
              </a:rPr>
              <a:t> </a:t>
            </a:r>
            <a:r>
              <a:rPr lang="en-US" sz="4800" cap="none" dirty="0">
                <a:solidFill>
                  <a:schemeClr val="tx1"/>
                </a:solidFill>
              </a:rPr>
              <a:t>reactions</a:t>
            </a:r>
            <a:br>
              <a:rPr lang="en-US" sz="4800" cap="none" dirty="0">
                <a:solidFill>
                  <a:schemeClr val="tx1"/>
                </a:solidFill>
              </a:rPr>
            </a:br>
            <a:endParaRPr lang="en-US" sz="4800" cap="none" dirty="0" smtClean="0">
              <a:solidFill>
                <a:schemeClr val="tx1"/>
              </a:solidFill>
            </a:endParaRPr>
          </a:p>
          <a:p>
            <a:pPr marL="685800" indent="-685800" algn="l" rtl="0" latinLnBrk="1" hangingPunct="0">
              <a:buFont typeface="Arial"/>
              <a:buChar char="•"/>
            </a:pPr>
            <a:r>
              <a:rPr lang="en-US" sz="4800" cap="none" dirty="0" smtClean="0">
                <a:solidFill>
                  <a:schemeClr val="tx1"/>
                </a:solidFill>
              </a:rPr>
              <a:t>Be </a:t>
            </a:r>
            <a:r>
              <a:rPr lang="en-US" sz="4800" cap="none" dirty="0">
                <a:solidFill>
                  <a:schemeClr val="tx1"/>
                </a:solidFill>
              </a:rPr>
              <a:t>honest about your own blind </a:t>
            </a:r>
            <a:endParaRPr lang="en-US" sz="4800" cap="none" dirty="0" smtClean="0">
              <a:solidFill>
                <a:schemeClr val="tx1"/>
              </a:solidFill>
            </a:endParaRPr>
          </a:p>
          <a:p>
            <a:pPr algn="l" rtl="0" latinLnBrk="1" hangingPunct="0"/>
            <a:r>
              <a:rPr lang="en-US" sz="4800" cap="none" dirty="0">
                <a:solidFill>
                  <a:schemeClr val="tx1"/>
                </a:solidFill>
              </a:rPr>
              <a:t>	</a:t>
            </a:r>
            <a:r>
              <a:rPr lang="en-US" sz="4800" cap="none" dirty="0" smtClean="0">
                <a:solidFill>
                  <a:schemeClr val="tx1"/>
                </a:solidFill>
              </a:rPr>
              <a:t>spots </a:t>
            </a:r>
            <a:r>
              <a:rPr lang="en-US" sz="4800" cap="none" dirty="0">
                <a:solidFill>
                  <a:schemeClr val="tx1"/>
                </a:solidFill>
              </a:rPr>
              <a:t>or confusion.</a:t>
            </a:r>
            <a:br>
              <a:rPr lang="en-US" sz="4800" cap="none" dirty="0">
                <a:solidFill>
                  <a:schemeClr val="tx1"/>
                </a:solidFill>
              </a:rPr>
            </a:br>
            <a:endParaRPr kumimoji="0" lang="en-US" sz="4800" b="0" i="0" u="none" strike="noStrike" cap="none" spc="0" normalizeH="0" baseline="0" dirty="0">
              <a:ln>
                <a:noFill/>
              </a:ln>
              <a:solidFill>
                <a:schemeClr val="tx1"/>
              </a:solidFill>
              <a:effectLst/>
              <a:uFillTx/>
              <a:sym typeface="URW Grotesk T Light Condensed"/>
            </a:endParaRPr>
          </a:p>
        </p:txBody>
      </p:sp>
      <p:sp>
        <p:nvSpPr>
          <p:cNvPr id="2" name="Rectangle 1"/>
          <p:cNvSpPr/>
          <p:nvPr/>
        </p:nvSpPr>
        <p:spPr>
          <a:xfrm>
            <a:off x="15484645" y="12715794"/>
            <a:ext cx="7128876" cy="553998"/>
          </a:xfrm>
          <a:prstGeom prst="rect">
            <a:avLst/>
          </a:prstGeom>
        </p:spPr>
        <p:txBody>
          <a:bodyPr wrap="none">
            <a:spAutoFit/>
          </a:bodyPr>
          <a:lstStyle/>
          <a:p>
            <a:r>
              <a:rPr lang="en-US" b="1" dirty="0"/>
              <a:t>2017 Husker dialogues training</a:t>
            </a:r>
            <a:endParaRPr lang="en-US" b="1" dirty="0"/>
          </a:p>
        </p:txBody>
      </p:sp>
    </p:spTree>
    <p:extLst>
      <p:ext uri="{BB962C8B-B14F-4D97-AF65-F5344CB8AC3E}">
        <p14:creationId xmlns:p14="http://schemas.microsoft.com/office/powerpoint/2010/main" val="18742401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addressing a quiet group</a:t>
            </a:r>
            <a:endParaRPr lang="en-US" dirty="0"/>
          </a:p>
        </p:txBody>
      </p:sp>
      <p:sp>
        <p:nvSpPr>
          <p:cNvPr id="3" name="Text Placeholder 2"/>
          <p:cNvSpPr>
            <a:spLocks noGrp="1"/>
          </p:cNvSpPr>
          <p:nvPr>
            <p:ph type="body" sz="quarter" idx="10"/>
          </p:nvPr>
        </p:nvSpPr>
        <p:spPr>
          <a:xfrm>
            <a:off x="11991655" y="2161309"/>
            <a:ext cx="11725700" cy="9493135"/>
          </a:xfrm>
        </p:spPr>
        <p:txBody>
          <a:bodyPr/>
          <a:lstStyle/>
          <a:p>
            <a:pPr marL="514350" lvl="0" indent="-514350">
              <a:buFont typeface="+mj-lt"/>
              <a:buAutoNum type="arabicPeriod"/>
            </a:pPr>
            <a:r>
              <a:rPr lang="en-US" sz="3200" dirty="0"/>
              <a:t>Start with pairs and ask one of the two to </a:t>
            </a:r>
            <a:r>
              <a:rPr lang="en-US" sz="3200" dirty="0" smtClean="0"/>
              <a:t>report</a:t>
            </a:r>
            <a:br>
              <a:rPr lang="en-US" sz="3200" dirty="0" smtClean="0"/>
            </a:br>
            <a:endParaRPr lang="en-US" sz="3200" dirty="0"/>
          </a:p>
          <a:p>
            <a:pPr marL="514350" lvl="0" indent="-514350">
              <a:buFont typeface="+mj-lt"/>
              <a:buAutoNum type="arabicPeriod"/>
            </a:pPr>
            <a:r>
              <a:rPr lang="en-US" sz="3200" dirty="0"/>
              <a:t>Set the ground rules that everyone needs to participate – start with more general questions and move to those more </a:t>
            </a:r>
            <a:r>
              <a:rPr lang="en-US" sz="3200" dirty="0" smtClean="0"/>
              <a:t>difficult</a:t>
            </a:r>
            <a:br>
              <a:rPr lang="en-US" sz="3200" dirty="0" smtClean="0"/>
            </a:br>
            <a:endParaRPr lang="en-US" sz="3200" dirty="0"/>
          </a:p>
          <a:p>
            <a:pPr marL="514350" lvl="0" indent="-514350">
              <a:buFont typeface="+mj-lt"/>
              <a:buAutoNum type="arabicPeriod"/>
            </a:pPr>
            <a:r>
              <a:rPr lang="en-US" sz="3200" dirty="0"/>
              <a:t>Start with journaling (on paper or on the phone</a:t>
            </a:r>
            <a:r>
              <a:rPr lang="en-US" sz="3200" dirty="0" smtClean="0"/>
              <a:t>)</a:t>
            </a:r>
            <a:br>
              <a:rPr lang="en-US" sz="3200" dirty="0" smtClean="0"/>
            </a:br>
            <a:endParaRPr lang="en-US" sz="3200" dirty="0"/>
          </a:p>
          <a:p>
            <a:pPr marL="514350" lvl="0" indent="-514350">
              <a:buFont typeface="+mj-lt"/>
              <a:buAutoNum type="arabicPeriod"/>
            </a:pPr>
            <a:r>
              <a:rPr lang="en-US" sz="3200" dirty="0"/>
              <a:t>Ask for questions from the group – each person reads a </a:t>
            </a:r>
            <a:r>
              <a:rPr lang="en-US" sz="3200" dirty="0" smtClean="0"/>
              <a:t>question</a:t>
            </a:r>
            <a:br>
              <a:rPr lang="en-US" sz="3200" dirty="0" smtClean="0"/>
            </a:br>
            <a:endParaRPr lang="en-US" sz="3200" dirty="0"/>
          </a:p>
          <a:p>
            <a:pPr marL="514350" lvl="0" indent="-514350">
              <a:buFont typeface="+mj-lt"/>
              <a:buAutoNum type="arabicPeriod"/>
            </a:pPr>
            <a:r>
              <a:rPr lang="en-US" sz="3200" dirty="0"/>
              <a:t>Start with an icebreaker – find </a:t>
            </a:r>
            <a:r>
              <a:rPr lang="en-US" sz="3200" dirty="0" smtClean="0"/>
              <a:t>commonalities</a:t>
            </a:r>
            <a:br>
              <a:rPr lang="en-US" sz="3200" dirty="0" smtClean="0"/>
            </a:br>
            <a:endParaRPr lang="en-US" sz="3200" dirty="0"/>
          </a:p>
          <a:p>
            <a:pPr marL="514350" lvl="0" indent="-514350">
              <a:buFont typeface="+mj-lt"/>
              <a:buAutoNum type="arabicPeriod"/>
            </a:pPr>
            <a:r>
              <a:rPr lang="en-US" sz="3200" dirty="0"/>
              <a:t>Start with “What makes it difficult to have conversations about diversity and inclusion?  </a:t>
            </a:r>
            <a:r>
              <a:rPr lang="en-US" sz="3200" dirty="0" smtClean="0"/>
              <a:t/>
            </a:r>
            <a:br>
              <a:rPr lang="en-US" sz="3200" dirty="0" smtClean="0"/>
            </a:br>
            <a:endParaRPr lang="en-US" sz="3200" dirty="0"/>
          </a:p>
          <a:p>
            <a:pPr marL="514350" lvl="0" indent="-514350">
              <a:buFont typeface="+mj-lt"/>
              <a:buAutoNum type="arabicPeriod"/>
            </a:pPr>
            <a:r>
              <a:rPr lang="en-US" sz="3200" dirty="0"/>
              <a:t>On a scale of one to ten, how comfortable are you talking about diversity? Why is that?</a:t>
            </a:r>
          </a:p>
          <a:p>
            <a:endParaRPr lang="en-US"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685764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addressing </a:t>
            </a:r>
            <a:r>
              <a:rPr lang="en-US" dirty="0" err="1" smtClean="0"/>
              <a:t>microaggressions</a:t>
            </a:r>
            <a:endParaRPr lang="en-US" dirty="0"/>
          </a:p>
        </p:txBody>
      </p:sp>
      <p:sp>
        <p:nvSpPr>
          <p:cNvPr id="3" name="Text Placeholder 2"/>
          <p:cNvSpPr>
            <a:spLocks noGrp="1"/>
          </p:cNvSpPr>
          <p:nvPr>
            <p:ph type="body" sz="quarter" idx="10"/>
          </p:nvPr>
        </p:nvSpPr>
        <p:spPr>
          <a:xfrm>
            <a:off x="11991655" y="2576945"/>
            <a:ext cx="11725700" cy="8861368"/>
          </a:xfrm>
        </p:spPr>
        <p:txBody>
          <a:bodyPr/>
          <a:lstStyle/>
          <a:p>
            <a:pPr lvl="0"/>
            <a:r>
              <a:rPr lang="en-US" sz="3200" dirty="0" smtClean="0"/>
              <a:t>1. What </a:t>
            </a:r>
            <a:r>
              <a:rPr lang="en-US" sz="3200" dirty="0"/>
              <a:t>you have said meant this to me. What was your intention? What do others think? I heard you say this. What it felt like to me . . . . </a:t>
            </a:r>
            <a:r>
              <a:rPr lang="en-US" sz="3200" dirty="0" smtClean="0"/>
              <a:t>Did </a:t>
            </a:r>
            <a:r>
              <a:rPr lang="en-US" sz="3200" dirty="0"/>
              <a:t>any able feel that way. Okay, nobody else felt that way but I’d like to share . . . </a:t>
            </a:r>
            <a:r>
              <a:rPr lang="en-US" sz="3200" dirty="0" smtClean="0"/>
              <a:t>.</a:t>
            </a:r>
            <a:br>
              <a:rPr lang="en-US" sz="3200" dirty="0" smtClean="0"/>
            </a:br>
            <a:r>
              <a:rPr lang="en-US" sz="3200" dirty="0" smtClean="0"/>
              <a:t> </a:t>
            </a:r>
            <a:endParaRPr lang="en-US" sz="3200" dirty="0"/>
          </a:p>
          <a:p>
            <a:pPr lvl="0"/>
            <a:r>
              <a:rPr lang="en-US" sz="3200" dirty="0" smtClean="0"/>
              <a:t>2. Has </a:t>
            </a:r>
            <a:r>
              <a:rPr lang="en-US" sz="3200" dirty="0"/>
              <a:t>anyone had an experience different from what was just said? Other perspectives might be . . . What’s another way someone might feel about that</a:t>
            </a:r>
            <a:r>
              <a:rPr lang="en-US" sz="3200" dirty="0" smtClean="0"/>
              <a:t>?</a:t>
            </a:r>
            <a:br>
              <a:rPr lang="en-US" sz="3200" dirty="0" smtClean="0"/>
            </a:br>
            <a:endParaRPr lang="en-US" sz="3200" dirty="0"/>
          </a:p>
          <a:p>
            <a:pPr lvl="0"/>
            <a:r>
              <a:rPr lang="en-US" sz="3200" dirty="0" smtClean="0"/>
              <a:t>3. Let </a:t>
            </a:r>
            <a:r>
              <a:rPr lang="en-US" sz="3200" dirty="0"/>
              <a:t>the group know that nobody is perfect but we strive to do including myself. (avoid providing a rationale or reason for avoiding self-improvement</a:t>
            </a:r>
            <a:r>
              <a:rPr lang="en-US" sz="3200" dirty="0" smtClean="0"/>
              <a:t>)</a:t>
            </a:r>
            <a:br>
              <a:rPr lang="en-US" sz="3200" dirty="0" smtClean="0"/>
            </a:br>
            <a:endParaRPr lang="en-US" sz="3200" dirty="0"/>
          </a:p>
          <a:p>
            <a:pPr lvl="0"/>
            <a:r>
              <a:rPr lang="en-US" sz="3200" dirty="0" smtClean="0"/>
              <a:t>4. Excuse </a:t>
            </a:r>
            <a:r>
              <a:rPr lang="en-US" sz="3200" dirty="0"/>
              <a:t>me, can you repeat what you said? </a:t>
            </a:r>
          </a:p>
          <a:p>
            <a:endParaRPr lang="en-US" sz="3600"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35403100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959" y="1325912"/>
            <a:ext cx="10223500" cy="5676404"/>
          </a:xfrm>
        </p:spPr>
        <p:txBody>
          <a:bodyPr/>
          <a:lstStyle/>
          <a:p>
            <a:pPr algn="l"/>
            <a:r>
              <a:rPr lang="en-US" dirty="0" smtClean="0">
                <a:solidFill>
                  <a:srgbClr val="C82506"/>
                </a:solidFill>
              </a:rPr>
              <a:t>Practicing your Role</a:t>
            </a:r>
            <a:endParaRPr lang="en-US" dirty="0">
              <a:solidFill>
                <a:srgbClr val="C82506"/>
              </a:solidFill>
            </a:endParaRPr>
          </a:p>
        </p:txBody>
      </p:sp>
      <p:sp>
        <p:nvSpPr>
          <p:cNvPr id="3" name="Text Placeholder 2"/>
          <p:cNvSpPr>
            <a:spLocks noGrp="1"/>
          </p:cNvSpPr>
          <p:nvPr>
            <p:ph type="body" sz="quarter" idx="10"/>
          </p:nvPr>
        </p:nvSpPr>
        <p:spPr>
          <a:xfrm>
            <a:off x="8789436" y="5010913"/>
            <a:ext cx="14927919" cy="5851592"/>
          </a:xfrm>
        </p:spPr>
        <p:txBody>
          <a:bodyPr/>
          <a:lstStyle/>
          <a:p>
            <a:pPr>
              <a:spcAft>
                <a:spcPts val="1800"/>
              </a:spcAft>
            </a:pPr>
            <a:r>
              <a:rPr lang="en-US" sz="5400" dirty="0" smtClean="0"/>
              <a:t>Imagine one or two scenarios or issues you may encounter during Husker Dialogues.</a:t>
            </a:r>
          </a:p>
          <a:p>
            <a:pPr>
              <a:spcAft>
                <a:spcPts val="1800"/>
              </a:spcAft>
            </a:pPr>
            <a:endParaRPr lang="en-US" sz="5400" dirty="0" smtClean="0"/>
          </a:p>
          <a:p>
            <a:pPr>
              <a:spcAft>
                <a:spcPts val="1800"/>
              </a:spcAft>
            </a:pPr>
            <a:r>
              <a:rPr lang="en-US" sz="5400" dirty="0" smtClean="0"/>
              <a:t>In a small group, brainstorm 2 strategies you would use to address this issue. </a:t>
            </a:r>
          </a:p>
          <a:p>
            <a:pPr>
              <a:spcAft>
                <a:spcPts val="1800"/>
              </a:spcAft>
            </a:pPr>
            <a:endParaRPr lang="en-US" sz="4800" dirty="0"/>
          </a:p>
          <a:p>
            <a:pPr>
              <a:spcAft>
                <a:spcPts val="1800"/>
              </a:spcAft>
            </a:pPr>
            <a:r>
              <a:rPr lang="en-US" sz="4800" dirty="0" smtClean="0"/>
              <a:t>   </a:t>
            </a:r>
            <a:endParaRPr lang="en-US" sz="4800" dirty="0"/>
          </a:p>
          <a:p>
            <a:pPr>
              <a:spcAft>
                <a:spcPts val="1800"/>
              </a:spcAft>
            </a:pPr>
            <a:r>
              <a:rPr lang="en-US" sz="4800" dirty="0" smtClean="0"/>
              <a:t> </a:t>
            </a:r>
            <a:endParaRPr lang="en-US" sz="4800" dirty="0"/>
          </a:p>
        </p:txBody>
      </p:sp>
      <p:sp>
        <p:nvSpPr>
          <p:cNvPr id="5" name="Text Placeholder 4"/>
          <p:cNvSpPr>
            <a:spLocks noGrp="1"/>
          </p:cNvSpPr>
          <p:nvPr>
            <p:ph type="body" sz="quarter" idx="12"/>
          </p:nvPr>
        </p:nvSpPr>
        <p:spPr/>
        <p:txBody>
          <a:bodyPr/>
          <a:lstStyle/>
          <a:p>
            <a:endParaRPr lang="en-US"/>
          </a:p>
        </p:txBody>
      </p:sp>
      <p:sp>
        <p:nvSpPr>
          <p:cNvPr id="7" name="Text Placeholder 7"/>
          <p:cNvSpPr>
            <a:spLocks noGrp="1"/>
          </p:cNvSpPr>
          <p:nvPr>
            <p:ph type="body" sz="quarter" idx="11"/>
          </p:nvPr>
        </p:nvSpPr>
        <p:spPr>
          <a:xfrm>
            <a:off x="14699411" y="12738084"/>
            <a:ext cx="8109472" cy="565111"/>
          </a:xfrm>
        </p:spPr>
        <p:txBody>
          <a:bodyPr/>
          <a:lstStyle/>
          <a:p>
            <a:r>
              <a:rPr lang="en-US" dirty="0"/>
              <a:t>2017 Husker dialogues training</a:t>
            </a:r>
          </a:p>
        </p:txBody>
      </p:sp>
    </p:spTree>
    <p:extLst>
      <p:ext uri="{BB962C8B-B14F-4D97-AF65-F5344CB8AC3E}">
        <p14:creationId xmlns:p14="http://schemas.microsoft.com/office/powerpoint/2010/main" val="238358599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Introductions</a:t>
            </a:r>
          </a:p>
        </p:txBody>
      </p:sp>
      <p:sp>
        <p:nvSpPr>
          <p:cNvPr id="7" name="Text Placeholder 6"/>
          <p:cNvSpPr>
            <a:spLocks noGrp="1"/>
          </p:cNvSpPr>
          <p:nvPr>
            <p:ph type="body" sz="quarter" idx="10"/>
          </p:nvPr>
        </p:nvSpPr>
        <p:spPr>
          <a:xfrm>
            <a:off x="11991655" y="5628837"/>
            <a:ext cx="11725700" cy="1673447"/>
          </a:xfrm>
        </p:spPr>
        <p:txBody>
          <a:bodyPr vert="horz" anchor="t"/>
          <a:lstStyle/>
          <a:p>
            <a:pPr marL="571500" indent="-571500">
              <a:spcAft>
                <a:spcPts val="1200"/>
              </a:spcAft>
              <a:buFont typeface="Arial" charset="0"/>
              <a:buChar char="•"/>
            </a:pPr>
            <a:r>
              <a:rPr lang="en-US" dirty="0"/>
              <a:t>How many </a:t>
            </a:r>
            <a:r>
              <a:rPr lang="en-US" dirty="0" smtClean="0"/>
              <a:t>attended Husker Dialogues?</a:t>
            </a:r>
            <a:r>
              <a:rPr lang="en-US" dirty="0"/>
              <a:t> </a:t>
            </a:r>
          </a:p>
          <a:p>
            <a:pPr marL="571500" indent="-571500">
              <a:spcAft>
                <a:spcPts val="1200"/>
              </a:spcAft>
              <a:buFont typeface="Arial" charset="0"/>
              <a:buChar char="•"/>
            </a:pPr>
            <a:r>
              <a:rPr lang="en-US" dirty="0" smtClean="0"/>
              <a:t>What did you experience?</a:t>
            </a:r>
            <a:endParaRPr lang="en-US" dirty="0"/>
          </a:p>
          <a:p>
            <a:pPr marL="571500" indent="-571500">
              <a:spcAft>
                <a:spcPts val="1200"/>
              </a:spcAft>
              <a:buFont typeface="Arial" charset="0"/>
              <a:buChar char="•"/>
            </a:pPr>
            <a:endParaRPr lang="en-US" dirty="0"/>
          </a:p>
        </p:txBody>
      </p:sp>
      <p:sp>
        <p:nvSpPr>
          <p:cNvPr id="9" name="Text Placeholder 8"/>
          <p:cNvSpPr>
            <a:spLocks noGrp="1"/>
          </p:cNvSpPr>
          <p:nvPr>
            <p:ph type="body" sz="quarter" idx="12"/>
          </p:nvPr>
        </p:nvSpPr>
        <p:spPr/>
        <p:txBody>
          <a:bodyPr/>
          <a:lstStyle/>
          <a:p>
            <a:endParaRPr lang="en-US"/>
          </a:p>
        </p:txBody>
      </p:sp>
      <p:sp>
        <p:nvSpPr>
          <p:cNvPr id="10" name="Text Placeholder 7"/>
          <p:cNvSpPr>
            <a:spLocks noGrp="1"/>
          </p:cNvSpPr>
          <p:nvPr>
            <p:ph type="body" sz="quarter" idx="11"/>
          </p:nvPr>
        </p:nvSpPr>
        <p:spPr>
          <a:xfrm>
            <a:off x="14699411" y="12738084"/>
            <a:ext cx="8109472" cy="565111"/>
          </a:xfrm>
        </p:spPr>
        <p:txBody>
          <a:bodyPr/>
          <a:lstStyle/>
          <a:p>
            <a:r>
              <a:rPr lang="en-US" dirty="0"/>
              <a:t>2017 </a:t>
            </a:r>
            <a:r>
              <a:rPr lang="en-US"/>
              <a:t>Husker dialogues </a:t>
            </a:r>
            <a:r>
              <a:rPr lang="en-US" dirty="0"/>
              <a:t>training</a:t>
            </a:r>
          </a:p>
        </p:txBody>
      </p:sp>
    </p:spTree>
    <p:extLst>
      <p:ext uri="{BB962C8B-B14F-4D97-AF65-F5344CB8AC3E}">
        <p14:creationId xmlns:p14="http://schemas.microsoft.com/office/powerpoint/2010/main" val="195605495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quarter" idx="10"/>
          </p:nvPr>
        </p:nvSpPr>
        <p:spPr/>
        <p:txBody>
          <a:bodyPr/>
          <a:lstStyle/>
          <a:p>
            <a:r>
              <a:rPr lang="en-US" dirty="0" smtClean="0"/>
              <a:t>What do you need that you did not get?</a:t>
            </a:r>
            <a:endParaRPr lang="en-US" dirty="0"/>
          </a:p>
        </p:txBody>
      </p:sp>
      <p:sp>
        <p:nvSpPr>
          <p:cNvPr id="4" name="Text Placeholder 3"/>
          <p:cNvSpPr>
            <a:spLocks noGrp="1"/>
          </p:cNvSpPr>
          <p:nvPr>
            <p:ph type="body" sz="quarter" idx="11"/>
          </p:nvPr>
        </p:nvSpPr>
        <p:spPr>
          <a:xfrm>
            <a:off x="14849856" y="12594110"/>
            <a:ext cx="7959027" cy="709085"/>
          </a:xfrm>
        </p:spPr>
        <p:txBody>
          <a:bodyPr/>
          <a:lstStyle/>
          <a:p>
            <a:r>
              <a:rPr lang="en-US" dirty="0"/>
              <a:t>2017 Husker dialogues training</a:t>
            </a:r>
          </a:p>
          <a:p>
            <a:endParaRPr lang="en-US" dirty="0"/>
          </a:p>
        </p:txBody>
      </p:sp>
    </p:spTree>
    <p:extLst>
      <p:ext uri="{BB962C8B-B14F-4D97-AF65-F5344CB8AC3E}">
        <p14:creationId xmlns:p14="http://schemas.microsoft.com/office/powerpoint/2010/main" val="243684369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723306" cy="16482204"/>
          </a:xfrm>
          <a:prstGeom prst="rect">
            <a:avLst/>
          </a:prstGeom>
        </p:spPr>
      </p:pic>
      <p:sp>
        <p:nvSpPr>
          <p:cNvPr id="2" name="Title 1"/>
          <p:cNvSpPr>
            <a:spLocks noGrp="1"/>
          </p:cNvSpPr>
          <p:nvPr>
            <p:ph type="title"/>
          </p:nvPr>
        </p:nvSpPr>
        <p:spPr>
          <a:xfrm>
            <a:off x="583241" y="4130812"/>
            <a:ext cx="23114001" cy="867371"/>
          </a:xfrm>
        </p:spPr>
        <p:txBody>
          <a:bodyPr/>
          <a:lstStyle/>
          <a:p>
            <a:r>
              <a:rPr lang="en-US" sz="8800" dirty="0"/>
              <a:t>Questions</a:t>
            </a:r>
          </a:p>
        </p:txBody>
      </p:sp>
    </p:spTree>
    <p:extLst>
      <p:ext uri="{BB962C8B-B14F-4D97-AF65-F5344CB8AC3E}">
        <p14:creationId xmlns:p14="http://schemas.microsoft.com/office/powerpoint/2010/main" val="24666101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4943"/>
            <a:ext cx="10522527" cy="5676404"/>
          </a:xfrm>
        </p:spPr>
        <p:txBody>
          <a:bodyPr/>
          <a:lstStyle/>
          <a:p>
            <a:pPr algn="ctr"/>
            <a:r>
              <a:rPr lang="en-US" dirty="0" smtClean="0"/>
              <a:t>Why Husker Dialogues? </a:t>
            </a:r>
            <a:endParaRPr lang="en-US" dirty="0"/>
          </a:p>
        </p:txBody>
      </p:sp>
      <p:sp>
        <p:nvSpPr>
          <p:cNvPr id="3" name="Text Placeholder 2"/>
          <p:cNvSpPr>
            <a:spLocks noGrp="1"/>
          </p:cNvSpPr>
          <p:nvPr>
            <p:ph type="body" sz="quarter" idx="10"/>
          </p:nvPr>
        </p:nvSpPr>
        <p:spPr>
          <a:xfrm>
            <a:off x="7409556" y="5616967"/>
            <a:ext cx="15399327" cy="5424054"/>
          </a:xfrm>
        </p:spPr>
        <p:txBody>
          <a:bodyPr/>
          <a:lstStyle/>
          <a:p>
            <a:pPr marL="571500" lvl="3" indent="-571500">
              <a:lnSpc>
                <a:spcPct val="150000"/>
              </a:lnSpc>
              <a:buFont typeface="Arial" panose="020B0604020202020204" pitchFamily="34" charset="0"/>
              <a:buChar char="•"/>
            </a:pPr>
            <a:r>
              <a:rPr lang="en-US" dirty="0" smtClean="0"/>
              <a:t>Showcase importance of dialogue in a university</a:t>
            </a:r>
          </a:p>
          <a:p>
            <a:pPr marL="571500" lvl="3" indent="-571500">
              <a:lnSpc>
                <a:spcPct val="150000"/>
              </a:lnSpc>
              <a:buFont typeface="Arial" panose="020B0604020202020204" pitchFamily="34" charset="0"/>
              <a:buChar char="•"/>
            </a:pPr>
            <a:r>
              <a:rPr lang="en-US" dirty="0"/>
              <a:t>M</a:t>
            </a:r>
            <a:r>
              <a:rPr lang="en-US" dirty="0" smtClean="0"/>
              <a:t>odel respectful ways to participate in dialogue  </a:t>
            </a:r>
            <a:endParaRPr lang="en-US" dirty="0"/>
          </a:p>
          <a:p>
            <a:pPr marL="571500" lvl="3" indent="-571500">
              <a:lnSpc>
                <a:spcPct val="150000"/>
              </a:lnSpc>
              <a:buFont typeface="Arial" panose="020B0604020202020204" pitchFamily="34" charset="0"/>
              <a:buChar char="•"/>
            </a:pPr>
            <a:r>
              <a:rPr lang="en-US" dirty="0"/>
              <a:t>A</a:t>
            </a:r>
            <a:r>
              <a:rPr lang="en-US" dirty="0" smtClean="0"/>
              <a:t>rticulate university values about inclusion for academic excellence</a:t>
            </a:r>
            <a:endParaRPr lang="en-US" dirty="0"/>
          </a:p>
          <a:p>
            <a:pPr marL="571500" lvl="3" indent="-571500">
              <a:lnSpc>
                <a:spcPct val="150000"/>
              </a:lnSpc>
              <a:buFont typeface="Arial" panose="020B0604020202020204" pitchFamily="34" charset="0"/>
              <a:buChar char="•"/>
            </a:pPr>
            <a:r>
              <a:rPr lang="en-US" dirty="0"/>
              <a:t>D</a:t>
            </a:r>
            <a:r>
              <a:rPr lang="en-US" dirty="0" smtClean="0"/>
              <a:t>emonstrate </a:t>
            </a:r>
            <a:r>
              <a:rPr lang="en-US" dirty="0"/>
              <a:t>how </a:t>
            </a:r>
            <a:r>
              <a:rPr lang="en-US" dirty="0" smtClean="0"/>
              <a:t>UNL values ethnic and cultural diversity  </a:t>
            </a:r>
          </a:p>
          <a:p>
            <a:pPr marL="571500" lvl="3" indent="-571500">
              <a:lnSpc>
                <a:spcPct val="150000"/>
              </a:lnSpc>
              <a:buFont typeface="Arial" panose="020B0604020202020204" pitchFamily="34" charset="0"/>
              <a:buChar char="•"/>
            </a:pPr>
            <a:r>
              <a:rPr lang="en-US" dirty="0" smtClean="0"/>
              <a:t>Prepare one another to live and work in a global society</a:t>
            </a:r>
            <a:endParaRPr lang="en-US" dirty="0"/>
          </a:p>
          <a:p>
            <a:endParaRPr lang="en-US" dirty="0"/>
          </a:p>
        </p:txBody>
      </p:sp>
      <p:sp>
        <p:nvSpPr>
          <p:cNvPr id="4" name="Text Placeholder 3"/>
          <p:cNvSpPr>
            <a:spLocks noGrp="1"/>
          </p:cNvSpPr>
          <p:nvPr>
            <p:ph type="body" sz="quarter" idx="11"/>
          </p:nvPr>
        </p:nvSpPr>
        <p:spPr>
          <a:xfrm>
            <a:off x="14929658" y="12738084"/>
            <a:ext cx="7879225" cy="565111"/>
          </a:xfrm>
        </p:spPr>
        <p:txBody>
          <a:bodyPr/>
          <a:lstStyle/>
          <a:p>
            <a:r>
              <a:rPr lang="en-US" dirty="0"/>
              <a:t>2017 Husker dialogues training</a:t>
            </a:r>
          </a:p>
          <a:p>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09494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6" y="1355107"/>
            <a:ext cx="11291456" cy="5676404"/>
          </a:xfrm>
        </p:spPr>
        <p:txBody>
          <a:bodyPr/>
          <a:lstStyle/>
          <a:p>
            <a:pPr algn="l"/>
            <a:r>
              <a:rPr lang="en-US" dirty="0" smtClean="0"/>
              <a:t>This year’s program</a:t>
            </a:r>
            <a:endParaRPr lang="en-US" dirty="0"/>
          </a:p>
        </p:txBody>
      </p:sp>
      <p:sp>
        <p:nvSpPr>
          <p:cNvPr id="3" name="Text Placeholder 2"/>
          <p:cNvSpPr>
            <a:spLocks noGrp="1"/>
          </p:cNvSpPr>
          <p:nvPr>
            <p:ph type="body" sz="quarter" idx="10"/>
          </p:nvPr>
        </p:nvSpPr>
        <p:spPr>
          <a:xfrm>
            <a:off x="11991655" y="3765797"/>
            <a:ext cx="11725700" cy="7560521"/>
          </a:xfrm>
        </p:spPr>
        <p:txBody>
          <a:bodyPr/>
          <a:lstStyle/>
          <a:p>
            <a:pPr lvl="1" fontAlgn="base">
              <a:spcAft>
                <a:spcPts val="3000"/>
              </a:spcAft>
            </a:pPr>
            <a:r>
              <a:rPr lang="en-US" b="1" dirty="0"/>
              <a:t>Wednesday, September 6, 2017</a:t>
            </a:r>
          </a:p>
          <a:p>
            <a:pPr lvl="1" fontAlgn="base">
              <a:spcAft>
                <a:spcPts val="1800"/>
              </a:spcAft>
            </a:pPr>
            <a:r>
              <a:rPr lang="en-US" dirty="0"/>
              <a:t>6:30 pm - doors </a:t>
            </a:r>
            <a:r>
              <a:rPr lang="en-US" dirty="0" smtClean="0"/>
              <a:t>open at Devaney Center</a:t>
            </a:r>
            <a:endParaRPr lang="en-US" dirty="0"/>
          </a:p>
          <a:p>
            <a:pPr marL="2470150" lvl="1" indent="-2241550" fontAlgn="base">
              <a:spcAft>
                <a:spcPts val="1800"/>
              </a:spcAft>
            </a:pPr>
            <a:r>
              <a:rPr lang="en-US" dirty="0"/>
              <a:t>7:00 pm - program begins</a:t>
            </a:r>
          </a:p>
          <a:p>
            <a:pPr marL="1320800" lvl="1" indent="0" fontAlgn="base">
              <a:spcAft>
                <a:spcPts val="1800"/>
              </a:spcAft>
            </a:pPr>
            <a:r>
              <a:rPr lang="en-US" dirty="0"/>
              <a:t>ECMO Video</a:t>
            </a:r>
          </a:p>
          <a:p>
            <a:pPr marL="1320800" lvl="2" indent="0" fontAlgn="base">
              <a:spcAft>
                <a:spcPts val="1800"/>
              </a:spcAft>
            </a:pPr>
            <a:r>
              <a:rPr lang="en-US" dirty="0"/>
              <a:t>Live </a:t>
            </a:r>
            <a:r>
              <a:rPr lang="en-US" dirty="0" smtClean="0"/>
              <a:t>student performances </a:t>
            </a:r>
            <a:endParaRPr lang="en-US" dirty="0"/>
          </a:p>
          <a:p>
            <a:pPr lvl="2" indent="228600" fontAlgn="base">
              <a:spcAft>
                <a:spcPts val="1800"/>
              </a:spcAft>
            </a:pPr>
            <a:r>
              <a:rPr lang="en-US" dirty="0"/>
              <a:t>7:30 pm – move to small group discussion</a:t>
            </a:r>
          </a:p>
          <a:p>
            <a:pPr>
              <a:spcAft>
                <a:spcPts val="1800"/>
              </a:spcAft>
            </a:pPr>
            <a:endParaRPr lang="en-US" dirty="0"/>
          </a:p>
        </p:txBody>
      </p:sp>
      <p:sp>
        <p:nvSpPr>
          <p:cNvPr id="5" name="Text Placeholder 4"/>
          <p:cNvSpPr>
            <a:spLocks noGrp="1"/>
          </p:cNvSpPr>
          <p:nvPr>
            <p:ph type="body" sz="quarter" idx="12"/>
          </p:nvPr>
        </p:nvSpPr>
        <p:spPr/>
        <p:txBody>
          <a:bodyPr/>
          <a:lstStyle/>
          <a:p>
            <a:endParaRPr lang="en-US"/>
          </a:p>
        </p:txBody>
      </p:sp>
      <p:sp>
        <p:nvSpPr>
          <p:cNvPr id="6" name="Text Placeholder 7"/>
          <p:cNvSpPr>
            <a:spLocks noGrp="1"/>
          </p:cNvSpPr>
          <p:nvPr>
            <p:ph type="body" sz="quarter" idx="11"/>
          </p:nvPr>
        </p:nvSpPr>
        <p:spPr>
          <a:xfrm>
            <a:off x="14699411" y="12738084"/>
            <a:ext cx="8109472" cy="565111"/>
          </a:xfrm>
        </p:spPr>
        <p:txBody>
          <a:bodyPr/>
          <a:lstStyle/>
          <a:p>
            <a:r>
              <a:rPr lang="en-US" dirty="0"/>
              <a:t>2017 Husker dialogues training</a:t>
            </a:r>
          </a:p>
        </p:txBody>
      </p:sp>
    </p:spTree>
    <p:extLst>
      <p:ext uri="{BB962C8B-B14F-4D97-AF65-F5344CB8AC3E}">
        <p14:creationId xmlns:p14="http://schemas.microsoft.com/office/powerpoint/2010/main" val="26701154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858402"/>
            <a:ext cx="24384000" cy="2222928"/>
          </a:xfrm>
        </p:spPr>
        <p:txBody>
          <a:bodyPr anchor="t" anchorCtr="0"/>
          <a:lstStyle/>
          <a:p>
            <a:pPr algn="ctr"/>
            <a:r>
              <a:rPr lang="en-US" dirty="0" smtClean="0"/>
              <a:t>Emphasizing Student Perspectives</a:t>
            </a:r>
            <a:endParaRPr lang="en-US" dirty="0"/>
          </a:p>
        </p:txBody>
      </p:sp>
      <p:sp>
        <p:nvSpPr>
          <p:cNvPr id="7" name="Text Placeholder 6"/>
          <p:cNvSpPr>
            <a:spLocks noGrp="1"/>
          </p:cNvSpPr>
          <p:nvPr>
            <p:ph type="body" sz="quarter" idx="10"/>
          </p:nvPr>
        </p:nvSpPr>
        <p:spPr>
          <a:xfrm>
            <a:off x="11987784" y="5632704"/>
            <a:ext cx="10351698" cy="2872941"/>
          </a:xfrm>
        </p:spPr>
        <p:txBody>
          <a:bodyPr vert="horz" anchor="t"/>
          <a:lstStyle/>
          <a:p>
            <a:pPr lvl="1" indent="0" fontAlgn="base">
              <a:spcAft>
                <a:spcPts val="1200"/>
              </a:spcAft>
            </a:pPr>
            <a:r>
              <a:rPr lang="en-US" dirty="0" smtClean="0"/>
              <a:t>“</a:t>
            </a:r>
            <a:r>
              <a:rPr lang="en-US" dirty="0">
                <a:hlinkClick r:id="rId3"/>
              </a:rPr>
              <a:t>We’re All Huskers</a:t>
            </a:r>
            <a:r>
              <a:rPr lang="en-US" dirty="0"/>
              <a:t>”</a:t>
            </a:r>
          </a:p>
        </p:txBody>
      </p:sp>
      <p:sp>
        <p:nvSpPr>
          <p:cNvPr id="8" name="Text Placeholder 7"/>
          <p:cNvSpPr>
            <a:spLocks noGrp="1"/>
          </p:cNvSpPr>
          <p:nvPr>
            <p:ph type="body" sz="quarter" idx="11"/>
          </p:nvPr>
        </p:nvSpPr>
        <p:spPr>
          <a:xfrm>
            <a:off x="14699411" y="12738084"/>
            <a:ext cx="8109472" cy="565111"/>
          </a:xfrm>
        </p:spPr>
        <p:txBody>
          <a:bodyPr/>
          <a:lstStyle/>
          <a:p>
            <a:r>
              <a:rPr lang="en-US" dirty="0"/>
              <a:t>2017 Husker dialogues training</a:t>
            </a:r>
          </a:p>
        </p:txBody>
      </p:sp>
      <p:sp>
        <p:nvSpPr>
          <p:cNvPr id="9" name="Text Placeholder 8"/>
          <p:cNvSpPr>
            <a:spLocks noGrp="1"/>
          </p:cNvSpPr>
          <p:nvPr>
            <p:ph type="body" sz="quarter" idx="12"/>
          </p:nvPr>
        </p:nvSpPr>
        <p:spPr/>
        <p:txBody>
          <a:bodyPr/>
          <a:lstStyle/>
          <a:p>
            <a:endParaRPr lang="en-US"/>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885" y="5832459"/>
            <a:ext cx="7406380" cy="4174183"/>
          </a:xfrm>
          <a:prstGeom prst="rect">
            <a:avLst/>
          </a:prstGeom>
        </p:spPr>
      </p:pic>
      <p:sp>
        <p:nvSpPr>
          <p:cNvPr id="3" name="Oval 2"/>
          <p:cNvSpPr/>
          <p:nvPr/>
        </p:nvSpPr>
        <p:spPr>
          <a:xfrm>
            <a:off x="6665226" y="6890662"/>
            <a:ext cx="1766475" cy="1766475"/>
          </a:xfrm>
          <a:prstGeom prst="ellipse">
            <a:avLst/>
          </a:prstGeom>
          <a:solidFill>
            <a:srgbClr val="F5F1E7">
              <a:alpha val="46000"/>
            </a:srgb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endParaRPr kumimoji="0" lang="en-US" sz="2000" b="1" i="0" u="none" strike="noStrike" cap="all" spc="200" normalizeH="0" baseline="0">
              <a:ln>
                <a:noFill/>
              </a:ln>
              <a:solidFill>
                <a:srgbClr val="000000"/>
              </a:solidFill>
              <a:effectLst/>
              <a:uFillTx/>
              <a:latin typeface="URW Grotesk T Bold Condensed"/>
              <a:ea typeface="URW Grotesk T Bold Condensed"/>
              <a:cs typeface="URW Grotesk T Bold Condensed"/>
              <a:sym typeface="URW Grotesk T Bold Condensed"/>
            </a:endParaRPr>
          </a:p>
        </p:txBody>
      </p:sp>
      <p:sp>
        <p:nvSpPr>
          <p:cNvPr id="4" name="Triangle 3"/>
          <p:cNvSpPr/>
          <p:nvPr/>
        </p:nvSpPr>
        <p:spPr>
          <a:xfrm rot="19800000">
            <a:off x="7044466" y="7222981"/>
            <a:ext cx="942120" cy="812172"/>
          </a:xfrm>
          <a:prstGeom prst="triangle">
            <a:avLst/>
          </a:prstGeom>
          <a:solidFill>
            <a:srgbClr val="F5F1E7"/>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endParaRPr kumimoji="0" lang="en-US" sz="2000" b="1" i="0" u="none" strike="noStrike" cap="all" spc="200" normalizeH="0" baseline="0">
              <a:ln>
                <a:noFill/>
              </a:ln>
              <a:solidFill>
                <a:srgbClr val="000000"/>
              </a:solidFill>
              <a:effectLst/>
              <a:uFillTx/>
              <a:latin typeface="URW Grotesk T Bold Condensed"/>
              <a:ea typeface="URW Grotesk T Bold Condensed"/>
              <a:cs typeface="URW Grotesk T Bold Condensed"/>
              <a:sym typeface="URW Grotesk T Bold Condensed"/>
            </a:endParaRPr>
          </a:p>
        </p:txBody>
      </p:sp>
    </p:spTree>
    <p:extLst>
      <p:ext uri="{BB962C8B-B14F-4D97-AF65-F5344CB8AC3E}">
        <p14:creationId xmlns:p14="http://schemas.microsoft.com/office/powerpoint/2010/main" val="3999629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982" y="1692514"/>
            <a:ext cx="12184527" cy="5676404"/>
          </a:xfrm>
        </p:spPr>
        <p:txBody>
          <a:bodyPr/>
          <a:lstStyle/>
          <a:p>
            <a:pPr algn="l"/>
            <a:r>
              <a:rPr lang="en-US" dirty="0" smtClean="0"/>
              <a:t>Goals for Facilitators </a:t>
            </a:r>
            <a:endParaRPr lang="en-US" dirty="0"/>
          </a:p>
        </p:txBody>
      </p:sp>
      <p:sp>
        <p:nvSpPr>
          <p:cNvPr id="3" name="Text Placeholder 2"/>
          <p:cNvSpPr>
            <a:spLocks noGrp="1"/>
          </p:cNvSpPr>
          <p:nvPr>
            <p:ph type="body" sz="quarter" idx="10"/>
          </p:nvPr>
        </p:nvSpPr>
        <p:spPr>
          <a:xfrm>
            <a:off x="11991655" y="5883874"/>
            <a:ext cx="11725700" cy="5774726"/>
          </a:xfrm>
        </p:spPr>
        <p:txBody>
          <a:bodyPr vert="horz" anchor="t"/>
          <a:lstStyle/>
          <a:p>
            <a:pPr marL="571500" lvl="0" indent="-571500">
              <a:spcAft>
                <a:spcPts val="1200"/>
              </a:spcAft>
              <a:buFont typeface="Arial"/>
              <a:buChar char="•"/>
            </a:pPr>
            <a:r>
              <a:rPr lang="en-US" sz="4000" dirty="0" smtClean="0"/>
              <a:t>Create </a:t>
            </a:r>
            <a:r>
              <a:rPr lang="en-US" sz="4000" dirty="0"/>
              <a:t>an inclusive </a:t>
            </a:r>
            <a:r>
              <a:rPr lang="en-US" sz="4000" dirty="0" smtClean="0"/>
              <a:t>environment</a:t>
            </a:r>
            <a:endParaRPr lang="en-US" sz="4000" dirty="0"/>
          </a:p>
          <a:p>
            <a:pPr marL="571500" indent="-571500">
              <a:spcAft>
                <a:spcPts val="1200"/>
              </a:spcAft>
              <a:buFont typeface="Arial"/>
              <a:buChar char="•"/>
            </a:pPr>
            <a:r>
              <a:rPr lang="en-US" sz="4000" dirty="0" smtClean="0"/>
              <a:t>Support constructive </a:t>
            </a:r>
            <a:r>
              <a:rPr lang="en-US" sz="4000" dirty="0"/>
              <a:t>discussions  </a:t>
            </a:r>
          </a:p>
          <a:p>
            <a:pPr marL="571500" indent="-571500">
              <a:spcAft>
                <a:spcPts val="1200"/>
              </a:spcAft>
              <a:buFont typeface="Arial"/>
              <a:buChar char="•"/>
            </a:pPr>
            <a:r>
              <a:rPr lang="en-US" sz="4000" dirty="0" smtClean="0"/>
              <a:t>Encourage participation</a:t>
            </a:r>
          </a:p>
          <a:p>
            <a:pPr marL="571500" indent="-571500">
              <a:spcAft>
                <a:spcPts val="1200"/>
              </a:spcAft>
              <a:buFont typeface="Arial"/>
              <a:buChar char="•"/>
            </a:pPr>
            <a:r>
              <a:rPr lang="en-US" sz="4000" dirty="0" smtClean="0"/>
              <a:t>Help others share and reflect on experiences</a:t>
            </a:r>
            <a:endParaRPr lang="en-US" sz="4000" dirty="0"/>
          </a:p>
          <a:p>
            <a:pPr marL="571500" indent="-571500">
              <a:spcAft>
                <a:spcPts val="1200"/>
              </a:spcAft>
              <a:buFont typeface="Arial"/>
              <a:buChar char="•"/>
            </a:pPr>
            <a:r>
              <a:rPr lang="en-US" sz="4000" dirty="0" smtClean="0"/>
              <a:t>Raise awareness of how cultural lenses shape our perspectives and understandings</a:t>
            </a:r>
            <a:endParaRPr lang="en-US" sz="4000" dirty="0"/>
          </a:p>
          <a:p>
            <a:pPr>
              <a:spcAft>
                <a:spcPts val="1200"/>
              </a:spcAft>
            </a:pPr>
            <a:endParaRPr lang="en-US" sz="4000" dirty="0"/>
          </a:p>
          <a:p>
            <a:pPr marL="571500" lvl="0" indent="-571500">
              <a:spcAft>
                <a:spcPts val="1200"/>
              </a:spcAft>
              <a:buFont typeface="Arial"/>
              <a:buChar char="•"/>
            </a:pPr>
            <a:endParaRPr lang="en-US" dirty="0"/>
          </a:p>
        </p:txBody>
      </p:sp>
      <p:sp>
        <p:nvSpPr>
          <p:cNvPr id="5" name="Text Placeholder 4"/>
          <p:cNvSpPr>
            <a:spLocks noGrp="1"/>
          </p:cNvSpPr>
          <p:nvPr>
            <p:ph type="body" sz="quarter" idx="12"/>
          </p:nvPr>
        </p:nvSpPr>
        <p:spPr/>
        <p:txBody>
          <a:bodyPr/>
          <a:lstStyle/>
          <a:p>
            <a:endParaRPr lang="en-US"/>
          </a:p>
        </p:txBody>
      </p:sp>
      <p:sp>
        <p:nvSpPr>
          <p:cNvPr id="7" name="Text Placeholder 7"/>
          <p:cNvSpPr>
            <a:spLocks noGrp="1"/>
          </p:cNvSpPr>
          <p:nvPr>
            <p:ph type="body" sz="quarter" idx="11"/>
          </p:nvPr>
        </p:nvSpPr>
        <p:spPr>
          <a:xfrm>
            <a:off x="14699411" y="12738084"/>
            <a:ext cx="8109472" cy="565111"/>
          </a:xfrm>
        </p:spPr>
        <p:txBody>
          <a:bodyPr/>
          <a:lstStyle/>
          <a:p>
            <a:r>
              <a:rPr lang="en-US" dirty="0"/>
              <a:t>2017 Husker dialogues training</a:t>
            </a:r>
          </a:p>
        </p:txBody>
      </p:sp>
    </p:spTree>
    <p:extLst>
      <p:ext uri="{BB962C8B-B14F-4D97-AF65-F5344CB8AC3E}">
        <p14:creationId xmlns:p14="http://schemas.microsoft.com/office/powerpoint/2010/main" val="5834924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14979"/>
            <a:ext cx="10223500" cy="5676404"/>
          </a:xfrm>
        </p:spPr>
        <p:txBody>
          <a:bodyPr/>
          <a:lstStyle/>
          <a:p>
            <a:r>
              <a:rPr lang="en-US" dirty="0" smtClean="0"/>
              <a:t>Preparing to be a Facilitator</a:t>
            </a:r>
            <a:endParaRPr lang="en-US" dirty="0"/>
          </a:p>
        </p:txBody>
      </p:sp>
      <p:sp>
        <p:nvSpPr>
          <p:cNvPr id="3" name="Text Placeholder 2"/>
          <p:cNvSpPr>
            <a:spLocks noGrp="1"/>
          </p:cNvSpPr>
          <p:nvPr>
            <p:ph type="body" sz="quarter" idx="10"/>
          </p:nvPr>
        </p:nvSpPr>
        <p:spPr>
          <a:xfrm>
            <a:off x="11991655" y="5011038"/>
            <a:ext cx="11725700" cy="5982544"/>
          </a:xfrm>
        </p:spPr>
        <p:txBody>
          <a:bodyPr/>
          <a:lstStyle/>
          <a:p>
            <a:pPr lvl="0">
              <a:spcAft>
                <a:spcPts val="1200"/>
              </a:spcAft>
            </a:pPr>
            <a:r>
              <a:rPr lang="en-US" dirty="0" smtClean="0"/>
              <a:t>Jot down responses to these questions:</a:t>
            </a:r>
            <a:endParaRPr lang="en-US" dirty="0"/>
          </a:p>
          <a:p>
            <a:pPr marL="571500" lvl="0" indent="-571500">
              <a:spcAft>
                <a:spcPts val="1200"/>
              </a:spcAft>
              <a:buFont typeface="Arial"/>
              <a:buChar char="•"/>
            </a:pPr>
            <a:r>
              <a:rPr lang="en-US" dirty="0"/>
              <a:t>What surprises or challenges </a:t>
            </a:r>
            <a:r>
              <a:rPr lang="en-US" dirty="0" smtClean="0"/>
              <a:t>me about issues of diversity and inclusion?</a:t>
            </a:r>
            <a:endParaRPr lang="en-US" dirty="0"/>
          </a:p>
          <a:p>
            <a:pPr marL="571500" lvl="0" indent="-571500">
              <a:spcAft>
                <a:spcPts val="1200"/>
              </a:spcAft>
              <a:buFont typeface="Arial"/>
              <a:buChar char="•"/>
            </a:pPr>
            <a:r>
              <a:rPr lang="en-US" dirty="0"/>
              <a:t>What behaviors are familiar or make me feel comfortable?</a:t>
            </a:r>
          </a:p>
          <a:p>
            <a:pPr marL="571500" lvl="0" indent="-571500">
              <a:spcAft>
                <a:spcPts val="1200"/>
              </a:spcAft>
              <a:buFont typeface="Arial"/>
              <a:buChar char="•"/>
            </a:pPr>
            <a:r>
              <a:rPr lang="en-US" dirty="0"/>
              <a:t>What behaviors challenge me?</a:t>
            </a:r>
          </a:p>
        </p:txBody>
      </p:sp>
      <p:sp>
        <p:nvSpPr>
          <p:cNvPr id="5" name="Text Placeholder 4"/>
          <p:cNvSpPr>
            <a:spLocks noGrp="1"/>
          </p:cNvSpPr>
          <p:nvPr>
            <p:ph type="body" sz="quarter" idx="12"/>
          </p:nvPr>
        </p:nvSpPr>
        <p:spPr/>
        <p:txBody>
          <a:bodyPr/>
          <a:lstStyle/>
          <a:p>
            <a:endParaRPr lang="en-US"/>
          </a:p>
        </p:txBody>
      </p:sp>
      <p:sp>
        <p:nvSpPr>
          <p:cNvPr id="7" name="Text Placeholder 7"/>
          <p:cNvSpPr>
            <a:spLocks noGrp="1"/>
          </p:cNvSpPr>
          <p:nvPr>
            <p:ph type="body" sz="quarter" idx="11"/>
          </p:nvPr>
        </p:nvSpPr>
        <p:spPr>
          <a:xfrm>
            <a:off x="14699411" y="12738084"/>
            <a:ext cx="8109472" cy="565111"/>
          </a:xfrm>
        </p:spPr>
        <p:txBody>
          <a:bodyPr/>
          <a:lstStyle/>
          <a:p>
            <a:r>
              <a:rPr lang="en-US" dirty="0"/>
              <a:t>2017 Husker dialogues training</a:t>
            </a:r>
          </a:p>
        </p:txBody>
      </p:sp>
    </p:spTree>
    <p:extLst>
      <p:ext uri="{BB962C8B-B14F-4D97-AF65-F5344CB8AC3E}">
        <p14:creationId xmlns:p14="http://schemas.microsoft.com/office/powerpoint/2010/main" val="7136684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1971962"/>
            <a:ext cx="22275483" cy="7470240"/>
          </a:xfrm>
        </p:spPr>
        <p:txBody>
          <a:bodyPr/>
          <a:lstStyle/>
          <a:p>
            <a:pPr algn="ctr"/>
            <a:r>
              <a:rPr lang="en-US" dirty="0" smtClean="0"/>
              <a:t/>
            </a:r>
            <a:br>
              <a:rPr lang="en-US" dirty="0" smtClean="0"/>
            </a:br>
            <a:r>
              <a:rPr lang="en-US" dirty="0" smtClean="0"/>
              <a:t>List 5 people outside of your family whom you trust the most. </a:t>
            </a:r>
            <a:endParaRPr lang="en-US" dirty="0"/>
          </a:p>
        </p:txBody>
      </p:sp>
      <p:sp>
        <p:nvSpPr>
          <p:cNvPr id="4" name="Text Placeholder 3"/>
          <p:cNvSpPr>
            <a:spLocks noGrp="1"/>
          </p:cNvSpPr>
          <p:nvPr>
            <p:ph type="body" sz="quarter" idx="11"/>
          </p:nvPr>
        </p:nvSpPr>
        <p:spPr>
          <a:xfrm>
            <a:off x="14613775" y="12738084"/>
            <a:ext cx="8195108" cy="565111"/>
          </a:xfrm>
        </p:spPr>
        <p:txBody>
          <a:bodyPr/>
          <a:lstStyle/>
          <a:p>
            <a:r>
              <a:rPr lang="en-US" dirty="0"/>
              <a:t>2017 Husker dialogues training</a:t>
            </a:r>
          </a:p>
          <a:p>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478634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858768"/>
            <a:ext cx="24384000" cy="2222928"/>
          </a:xfrm>
        </p:spPr>
        <p:txBody>
          <a:bodyPr anchor="t" anchorCtr="0"/>
          <a:lstStyle/>
          <a:p>
            <a:pPr algn="ctr"/>
            <a:r>
              <a:rPr lang="en-US" dirty="0" smtClean="0"/>
              <a:t>Building our Expertise</a:t>
            </a:r>
            <a:endParaRPr lang="en-US" dirty="0"/>
          </a:p>
        </p:txBody>
      </p:sp>
      <p:sp>
        <p:nvSpPr>
          <p:cNvPr id="7" name="Text Placeholder 6"/>
          <p:cNvSpPr>
            <a:spLocks noGrp="1"/>
          </p:cNvSpPr>
          <p:nvPr>
            <p:ph type="body" sz="quarter" idx="10"/>
          </p:nvPr>
        </p:nvSpPr>
        <p:spPr>
          <a:xfrm>
            <a:off x="11987784" y="5632704"/>
            <a:ext cx="10351698" cy="2872941"/>
          </a:xfrm>
        </p:spPr>
        <p:txBody>
          <a:bodyPr/>
          <a:lstStyle/>
          <a:p>
            <a:pPr algn="ctr"/>
            <a:r>
              <a:rPr lang="en-US" dirty="0">
                <a:hlinkClick r:id="rId3"/>
              </a:rPr>
              <a:t>Allegories on Race and Racism - TEDx</a:t>
            </a:r>
            <a:endParaRPr lang="en-US" dirty="0"/>
          </a:p>
        </p:txBody>
      </p:sp>
      <p:sp>
        <p:nvSpPr>
          <p:cNvPr id="8" name="Text Placeholder 7"/>
          <p:cNvSpPr>
            <a:spLocks noGrp="1"/>
          </p:cNvSpPr>
          <p:nvPr>
            <p:ph type="body" sz="quarter" idx="11"/>
          </p:nvPr>
        </p:nvSpPr>
        <p:spPr>
          <a:xfrm>
            <a:off x="14699411" y="12738084"/>
            <a:ext cx="8109472" cy="565111"/>
          </a:xfrm>
        </p:spPr>
        <p:txBody>
          <a:bodyPr/>
          <a:lstStyle/>
          <a:p>
            <a:r>
              <a:rPr lang="en-US" dirty="0"/>
              <a:t>2017 Husker dialogues training</a:t>
            </a:r>
          </a:p>
        </p:txBody>
      </p:sp>
      <p:sp>
        <p:nvSpPr>
          <p:cNvPr id="9" name="Text Placeholder 8"/>
          <p:cNvSpPr>
            <a:spLocks noGrp="1"/>
          </p:cNvSpPr>
          <p:nvPr>
            <p:ph type="body" sz="quarter" idx="12"/>
          </p:nvPr>
        </p:nvSpPr>
        <p:spPr/>
        <p:txBody>
          <a:bodyPr/>
          <a:lstStyle/>
          <a:p>
            <a:endParaRPr lang="en-US"/>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885" y="5822675"/>
            <a:ext cx="7406640" cy="3843288"/>
          </a:xfrm>
          <a:prstGeom prst="rect">
            <a:avLst/>
          </a:prstGeom>
        </p:spPr>
      </p:pic>
      <p:sp>
        <p:nvSpPr>
          <p:cNvPr id="3" name="Oval 2"/>
          <p:cNvSpPr/>
          <p:nvPr/>
        </p:nvSpPr>
        <p:spPr>
          <a:xfrm>
            <a:off x="6613466" y="6821652"/>
            <a:ext cx="1835895" cy="1835895"/>
          </a:xfrm>
          <a:prstGeom prst="ellipse">
            <a:avLst/>
          </a:prstGeom>
          <a:solidFill>
            <a:srgbClr val="F5F1E7">
              <a:alpha val="46000"/>
            </a:srgb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endParaRPr kumimoji="0" lang="en-US" sz="2000" b="1" i="0" u="none" strike="noStrike" cap="all" spc="200" normalizeH="0" baseline="0">
              <a:ln>
                <a:noFill/>
              </a:ln>
              <a:solidFill>
                <a:srgbClr val="000000"/>
              </a:solidFill>
              <a:effectLst/>
              <a:uFillTx/>
              <a:latin typeface="URW Grotesk T Bold Condensed"/>
              <a:ea typeface="URW Grotesk T Bold Condensed"/>
              <a:cs typeface="URW Grotesk T Bold Condensed"/>
              <a:sym typeface="URW Grotesk T Bold Condensed"/>
            </a:endParaRPr>
          </a:p>
        </p:txBody>
      </p:sp>
      <p:sp>
        <p:nvSpPr>
          <p:cNvPr id="4" name="Triangle 3"/>
          <p:cNvSpPr/>
          <p:nvPr/>
        </p:nvSpPr>
        <p:spPr>
          <a:xfrm rot="19800000">
            <a:off x="6998205" y="7159830"/>
            <a:ext cx="979144" cy="844089"/>
          </a:xfrm>
          <a:prstGeom prst="triangle">
            <a:avLst/>
          </a:prstGeom>
          <a:solidFill>
            <a:srgbClr val="F5F1E7"/>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endParaRPr kumimoji="0" lang="en-US" sz="2000" b="1" i="0" u="none" strike="noStrike" cap="all" spc="200" normalizeH="0" baseline="0">
              <a:ln>
                <a:noFill/>
              </a:ln>
              <a:solidFill>
                <a:srgbClr val="000000"/>
              </a:solidFill>
              <a:effectLst/>
              <a:uFillTx/>
              <a:latin typeface="URW Grotesk T Bold Condensed"/>
              <a:ea typeface="URW Grotesk T Bold Condensed"/>
              <a:cs typeface="URW Grotesk T Bold Condensed"/>
              <a:sym typeface="URW Grotesk T Bold Condensed"/>
            </a:endParaRPr>
          </a:p>
        </p:txBody>
      </p:sp>
    </p:spTree>
    <p:extLst>
      <p:ext uri="{BB962C8B-B14F-4D97-AF65-F5344CB8AC3E}">
        <p14:creationId xmlns:p14="http://schemas.microsoft.com/office/powerpoint/2010/main" val="73215039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and Them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inion Pro Caption"/>
        <a:ea typeface="Minion Pro Caption"/>
        <a:cs typeface="Minion Pro Caption"/>
      </a:majorFont>
      <a:minorFont>
        <a:latin typeface="Minion Pro Caption"/>
        <a:ea typeface="Minion Pro Caption"/>
        <a:cs typeface="Minion Pro Captio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1" hangingPunct="0">
          <a:lnSpc>
            <a:spcPct val="100000"/>
          </a:lnSpc>
          <a:spcBef>
            <a:spcPts val="0"/>
          </a:spcBef>
          <a:spcAft>
            <a:spcPts val="0"/>
          </a:spcAft>
          <a:buClrTx/>
          <a:buSzTx/>
          <a:buFontTx/>
          <a:buNone/>
          <a:tabLst/>
          <a:defRPr kumimoji="0" sz="2000" b="1" i="0" u="none" strike="noStrike" cap="all" spc="200" normalizeH="0" baseline="0">
            <a:ln>
              <a:noFill/>
            </a:ln>
            <a:solidFill>
              <a:srgbClr val="000000"/>
            </a:solidFill>
            <a:effectLst/>
            <a:uFillTx/>
            <a:latin typeface="URW Grotesk T Bold Condensed"/>
            <a:ea typeface="URW Grotesk T Bold Condensed"/>
            <a:cs typeface="URW Grotesk T Bold Condensed"/>
            <a:sym typeface="URW Grotesk T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r" defTabSz="825500" rtl="0" fontAlgn="auto" latinLnBrk="1" hangingPunct="0">
          <a:lnSpc>
            <a:spcPct val="100000"/>
          </a:lnSpc>
          <a:spcBef>
            <a:spcPts val="0"/>
          </a:spcBef>
          <a:spcAft>
            <a:spcPts val="0"/>
          </a:spcAft>
          <a:buClrTx/>
          <a:buSzTx/>
          <a:buFontTx/>
          <a:buNone/>
          <a:tabLst/>
          <a:defRPr kumimoji="0" sz="3000" b="0" i="0" u="none" strike="noStrike" cap="all" spc="0" normalizeH="0" baseline="0">
            <a:ln>
              <a:noFill/>
            </a:ln>
            <a:solidFill>
              <a:srgbClr val="000000"/>
            </a:solidFill>
            <a:effectLst/>
            <a:uFillTx/>
            <a:latin typeface="URW Grotesk T Light Condensed"/>
            <a:ea typeface="URW Grotesk T Light Condensed"/>
            <a:cs typeface="URW Grotesk T Light Condensed"/>
            <a:sym typeface="URW Grotesk T Light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1505.028 Toolbox PPT Template 7" id="{167D99E4-D6C2-AF40-88AF-C536CE45096A}" vid="{04C3903B-68DB-DB45-8F0F-10EC456F967E}"/>
    </a:ext>
  </a:extLst>
</a:theme>
</file>

<file path=ppt/theme/theme2.xml><?xml version="1.0" encoding="utf-8"?>
<a:theme xmlns:a="http://schemas.openxmlformats.org/drawingml/2006/main" name="Lockup Them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inion Pro Caption"/>
        <a:ea typeface="Minion Pro Caption"/>
        <a:cs typeface="Minion Pro Caption"/>
      </a:majorFont>
      <a:minorFont>
        <a:latin typeface="Minion Pro Caption"/>
        <a:ea typeface="Minion Pro Caption"/>
        <a:cs typeface="Minion Pro Captio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1" hangingPunct="0">
          <a:lnSpc>
            <a:spcPct val="100000"/>
          </a:lnSpc>
          <a:spcBef>
            <a:spcPts val="0"/>
          </a:spcBef>
          <a:spcAft>
            <a:spcPts val="0"/>
          </a:spcAft>
          <a:buClrTx/>
          <a:buSzTx/>
          <a:buFontTx/>
          <a:buNone/>
          <a:tabLst/>
          <a:defRPr kumimoji="0" sz="2000" b="1" i="0" u="none" strike="noStrike" cap="all" spc="200" normalizeH="0" baseline="0">
            <a:ln>
              <a:noFill/>
            </a:ln>
            <a:solidFill>
              <a:srgbClr val="000000"/>
            </a:solidFill>
            <a:effectLst/>
            <a:uFillTx/>
            <a:latin typeface="URW Grotesk T Bold Condensed"/>
            <a:ea typeface="URW Grotesk T Bold Condensed"/>
            <a:cs typeface="URW Grotesk T Bold Condensed"/>
            <a:sym typeface="URW Grotesk T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r" defTabSz="825500" rtl="0" fontAlgn="auto" latinLnBrk="1" hangingPunct="0">
          <a:lnSpc>
            <a:spcPct val="100000"/>
          </a:lnSpc>
          <a:spcBef>
            <a:spcPts val="0"/>
          </a:spcBef>
          <a:spcAft>
            <a:spcPts val="0"/>
          </a:spcAft>
          <a:buClrTx/>
          <a:buSzTx/>
          <a:buFontTx/>
          <a:buNone/>
          <a:tabLst/>
          <a:defRPr kumimoji="0" sz="3000" b="0" i="0" u="none" strike="noStrike" cap="all" spc="0" normalizeH="0" baseline="0">
            <a:ln>
              <a:noFill/>
            </a:ln>
            <a:solidFill>
              <a:srgbClr val="000000"/>
            </a:solidFill>
            <a:effectLst/>
            <a:uFillTx/>
            <a:latin typeface="URW Grotesk T Light Condensed"/>
            <a:ea typeface="URW Grotesk T Light Condensed"/>
            <a:cs typeface="URW Grotesk T Light Condensed"/>
            <a:sym typeface="URW Grotesk T Light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1505.028 Toolbox PPT Template 7" id="{167D99E4-D6C2-AF40-88AF-C536CE45096A}" vid="{B5AC73BA-0DBB-4B4F-9518-20EDE740A756}"/>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inion Pro Caption"/>
        <a:ea typeface="Minion Pro Caption"/>
        <a:cs typeface="Minion Pro Caption"/>
      </a:majorFont>
      <a:minorFont>
        <a:latin typeface="Minion Pro Caption"/>
        <a:ea typeface="Minion Pro Caption"/>
        <a:cs typeface="Minion Pro Captio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1" hangingPunct="0">
          <a:lnSpc>
            <a:spcPct val="100000"/>
          </a:lnSpc>
          <a:spcBef>
            <a:spcPts val="0"/>
          </a:spcBef>
          <a:spcAft>
            <a:spcPts val="0"/>
          </a:spcAft>
          <a:buClrTx/>
          <a:buSzTx/>
          <a:buFontTx/>
          <a:buNone/>
          <a:tabLst/>
          <a:defRPr kumimoji="0" sz="2000" b="1" i="0" u="none" strike="noStrike" cap="all" spc="200" normalizeH="0" baseline="0">
            <a:ln>
              <a:noFill/>
            </a:ln>
            <a:solidFill>
              <a:srgbClr val="000000"/>
            </a:solidFill>
            <a:effectLst/>
            <a:uFillTx/>
            <a:latin typeface="URW Grotesk T Bold Condensed"/>
            <a:ea typeface="URW Grotesk T Bold Condensed"/>
            <a:cs typeface="URW Grotesk T Bold Condensed"/>
            <a:sym typeface="URW Grotesk T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r" defTabSz="825500" rtl="0" fontAlgn="auto" latinLnBrk="1" hangingPunct="0">
          <a:lnSpc>
            <a:spcPct val="100000"/>
          </a:lnSpc>
          <a:spcBef>
            <a:spcPts val="0"/>
          </a:spcBef>
          <a:spcAft>
            <a:spcPts val="0"/>
          </a:spcAft>
          <a:buClrTx/>
          <a:buSzTx/>
          <a:buFontTx/>
          <a:buNone/>
          <a:tabLst/>
          <a:defRPr kumimoji="0" sz="3000" b="0" i="0" u="none" strike="noStrike" cap="all" spc="0" normalizeH="0" baseline="0">
            <a:ln>
              <a:noFill/>
            </a:ln>
            <a:solidFill>
              <a:srgbClr val="000000"/>
            </a:solidFill>
            <a:effectLst/>
            <a:uFillTx/>
            <a:latin typeface="URW Grotesk T Light Condensed"/>
            <a:ea typeface="URW Grotesk T Light Condensed"/>
            <a:cs typeface="URW Grotesk T Light Condensed"/>
            <a:sym typeface="URW Grotesk T Light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2017 Husker Dialogue Training</Template>
  <TotalTime>348</TotalTime>
  <Words>1133</Words>
  <Application>Microsoft Office PowerPoint</Application>
  <PresentationFormat>Custom</PresentationFormat>
  <Paragraphs>171</Paragraphs>
  <Slides>21</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Arial</vt:lpstr>
      <vt:lpstr>Avenir Roman</vt:lpstr>
      <vt:lpstr>Minion</vt:lpstr>
      <vt:lpstr>Minion Pro Caption</vt:lpstr>
      <vt:lpstr>Minion Pro Med</vt:lpstr>
      <vt:lpstr>Minion Pro Semibold</vt:lpstr>
      <vt:lpstr>URW Grotesk</vt:lpstr>
      <vt:lpstr>URW Grotesk Cond Light</vt:lpstr>
      <vt:lpstr>URW Grotesk T</vt:lpstr>
      <vt:lpstr>URW Grotesk T Bold Condensed</vt:lpstr>
      <vt:lpstr>URW Grotesk T Light Condensed</vt:lpstr>
      <vt:lpstr>Brand Theme</vt:lpstr>
      <vt:lpstr>Lockup Theme</vt:lpstr>
      <vt:lpstr>FACILITATOR TRAINING</vt:lpstr>
      <vt:lpstr>Introductions</vt:lpstr>
      <vt:lpstr>Why Husker Dialogues? </vt:lpstr>
      <vt:lpstr>This year’s program</vt:lpstr>
      <vt:lpstr>Emphasizing Student Perspectives</vt:lpstr>
      <vt:lpstr>Goals for Facilitators </vt:lpstr>
      <vt:lpstr>Preparing to be a Facilitator</vt:lpstr>
      <vt:lpstr> List 5 people outside of your family whom you trust the most. </vt:lpstr>
      <vt:lpstr>Building our Expertise</vt:lpstr>
      <vt:lpstr> What two ideas or examples in this  video helped you to think about your  role as a facilitator?    Did the video connect or speak to any  of  the concerns or questions that you  originally listed?</vt:lpstr>
      <vt:lpstr>Return to your list of 5 people. Classify the names by race, age, &amp; gender  Are there trends or patterns you see? Any gaps? </vt:lpstr>
      <vt:lpstr>Microaggressions and cultural lens</vt:lpstr>
      <vt:lpstr>How did this video make you feel? What did this video make you think about? How can you use this self-reflection to prepare for your role as a facilitator?</vt:lpstr>
      <vt:lpstr>Create an inclusive environment:</vt:lpstr>
      <vt:lpstr>Suggested small group discussion questions</vt:lpstr>
      <vt:lpstr>PowerPoint Presentation</vt:lpstr>
      <vt:lpstr>Strategies for addressing a quiet group</vt:lpstr>
      <vt:lpstr>Strategies for addressing microaggressions</vt:lpstr>
      <vt:lpstr>Practicing your Role</vt:lpstr>
      <vt:lpstr>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Husker Dialogues Facilitator Training</dc:title>
  <dc:creator>Lauren Gayer</dc:creator>
  <cp:lastModifiedBy>Linda Major</cp:lastModifiedBy>
  <cp:revision>44</cp:revision>
  <cp:lastPrinted>2017-03-22T15:19:46Z</cp:lastPrinted>
  <dcterms:created xsi:type="dcterms:W3CDTF">2017-03-17T18:25:52Z</dcterms:created>
  <dcterms:modified xsi:type="dcterms:W3CDTF">2017-08-21T16:51:23Z</dcterms:modified>
</cp:coreProperties>
</file>